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  <p:sldMasterId id="2147483733" r:id="rId2"/>
  </p:sldMasterIdLst>
  <p:notesMasterIdLst>
    <p:notesMasterId r:id="rId27"/>
  </p:notesMasterIdLst>
  <p:sldIdLst>
    <p:sldId id="257" r:id="rId3"/>
    <p:sldId id="258" r:id="rId4"/>
    <p:sldId id="430" r:id="rId5"/>
    <p:sldId id="259" r:id="rId6"/>
    <p:sldId id="432" r:id="rId7"/>
    <p:sldId id="433" r:id="rId8"/>
    <p:sldId id="435" r:id="rId9"/>
    <p:sldId id="450" r:id="rId10"/>
    <p:sldId id="429" r:id="rId11"/>
    <p:sldId id="453" r:id="rId12"/>
    <p:sldId id="415" r:id="rId13"/>
    <p:sldId id="436" r:id="rId14"/>
    <p:sldId id="438" r:id="rId15"/>
    <p:sldId id="419" r:id="rId16"/>
    <p:sldId id="421" r:id="rId17"/>
    <p:sldId id="425" r:id="rId18"/>
    <p:sldId id="447" r:id="rId19"/>
    <p:sldId id="448" r:id="rId20"/>
    <p:sldId id="449" r:id="rId21"/>
    <p:sldId id="451" r:id="rId22"/>
    <p:sldId id="452" r:id="rId23"/>
    <p:sldId id="269" r:id="rId24"/>
    <p:sldId id="446" r:id="rId25"/>
    <p:sldId id="427" r:id="rId26"/>
  </p:sldIdLst>
  <p:sldSz cx="12192000" cy="6858000"/>
  <p:notesSz cx="6858000" cy="9144000"/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C9B8E47-C0D3-4F0F-AA41-1669BA8757C2}">
          <p14:sldIdLst>
            <p14:sldId id="257"/>
            <p14:sldId id="258"/>
            <p14:sldId id="430"/>
            <p14:sldId id="259"/>
            <p14:sldId id="432"/>
            <p14:sldId id="433"/>
            <p14:sldId id="435"/>
            <p14:sldId id="450"/>
            <p14:sldId id="429"/>
            <p14:sldId id="453"/>
            <p14:sldId id="415"/>
            <p14:sldId id="436"/>
            <p14:sldId id="438"/>
            <p14:sldId id="419"/>
            <p14:sldId id="421"/>
            <p14:sldId id="425"/>
            <p14:sldId id="447"/>
            <p14:sldId id="448"/>
            <p14:sldId id="449"/>
            <p14:sldId id="451"/>
            <p14:sldId id="452"/>
            <p14:sldId id="269"/>
            <p14:sldId id="446"/>
            <p14:sldId id="42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A55"/>
    <a:srgbClr val="FDA1D0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>
                <a:latin typeface="Centaur" panose="02030504050205020304" pitchFamily="18" charset="0"/>
              </a:rPr>
              <a:t>Target Variable</a:t>
            </a:r>
            <a:r>
              <a:rPr lang="en-IN" baseline="0" dirty="0">
                <a:latin typeface="Centaur" panose="02030504050205020304" pitchFamily="18" charset="0"/>
              </a:rPr>
              <a:t> </a:t>
            </a:r>
            <a:r>
              <a:rPr lang="en-IN" dirty="0">
                <a:latin typeface="Centaur" panose="02030504050205020304" pitchFamily="18" charset="0"/>
              </a:rPr>
              <a:t>Distribution</a:t>
            </a:r>
          </a:p>
        </c:rich>
      </c:tx>
      <c:layout>
        <c:manualLayout>
          <c:xMode val="edge"/>
          <c:yMode val="edge"/>
          <c:x val="0.29426868293175779"/>
          <c:y val="3.964380746058283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878464818763326"/>
          <c:y val="0.26060635706289648"/>
          <c:w val="0.43626664204287896"/>
          <c:h val="0.52961800656587044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E15-4FD3-8EDE-DB659B31E428}"/>
              </c:ext>
            </c:extLst>
          </c:dPt>
          <c:dPt>
            <c:idx val="1"/>
            <c:bubble3D val="0"/>
            <c:explosion val="15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A69-4C66-88F7-19E0218BD49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Job Change (1)</c:v>
                </c:pt>
                <c:pt idx="1">
                  <c:v>No Job Change (0)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24.9</c:v>
                </c:pt>
                <c:pt idx="1">
                  <c:v>75.099999999999994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69-4C66-88F7-19E0218BD493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just"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600" dirty="0">
                <a:latin typeface="Centaur" panose="02030504050205020304" pitchFamily="18" charset="0"/>
              </a:rPr>
              <a:t>Comparison</a:t>
            </a:r>
            <a:r>
              <a:rPr lang="en-IN" sz="1600" baseline="0" dirty="0">
                <a:latin typeface="Centaur" panose="02030504050205020304" pitchFamily="18" charset="0"/>
              </a:rPr>
              <a:t> of ML Model</a:t>
            </a:r>
            <a:r>
              <a:rPr lang="en-IN" baseline="0" dirty="0"/>
              <a:t> </a:t>
            </a:r>
            <a:endParaRPr lang="en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just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Accuraccy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Logistic Regression</c:v>
                </c:pt>
                <c:pt idx="1">
                  <c:v>RandomForest</c:v>
                </c:pt>
                <c:pt idx="2">
                  <c:v>XGBoost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0.82</c:v>
                </c:pt>
                <c:pt idx="1">
                  <c:v>0.85</c:v>
                </c:pt>
                <c:pt idx="2">
                  <c:v>0.85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2F-430A-9AD6-2E63A3F9BA5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ROC-AUC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Logistic Regression</c:v>
                </c:pt>
                <c:pt idx="1">
                  <c:v>RandomForest</c:v>
                </c:pt>
                <c:pt idx="2">
                  <c:v>XGBoost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0.88</c:v>
                </c:pt>
                <c:pt idx="1">
                  <c:v>0.91</c:v>
                </c:pt>
                <c:pt idx="2">
                  <c:v>0.92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B2F-430A-9AD6-2E63A3F9BA5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F1-Score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Logistic Regression</c:v>
                </c:pt>
                <c:pt idx="1">
                  <c:v>RandomForest</c:v>
                </c:pt>
                <c:pt idx="2">
                  <c:v>XGBoost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0.82</c:v>
                </c:pt>
                <c:pt idx="1">
                  <c:v>0.85</c:v>
                </c:pt>
                <c:pt idx="2">
                  <c:v>0.85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B2F-430A-9AD6-2E63A3F9BA5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11777615"/>
        <c:axId val="1020326175"/>
      </c:barChart>
      <c:catAx>
        <c:axId val="9117776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0326175"/>
        <c:crosses val="autoZero"/>
        <c:auto val="1"/>
        <c:lblAlgn val="ctr"/>
        <c:lblOffset val="100"/>
        <c:noMultiLvlLbl val="0"/>
      </c:catAx>
      <c:valAx>
        <c:axId val="10203261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17776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A5C36-AE8D-4DA0-B3A4-B84766BD1052}" type="datetimeFigureOut">
              <a:rPr lang="en-IN" smtClean="0"/>
              <a:t>22-12-2025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79C4A7-E4EF-4571-9029-E2D9AC0E3C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2042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A4A77-C0EC-E90C-087A-E71757299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3926541"/>
            <a:ext cx="10972800" cy="1663044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5AB453-76B0-1DBA-9EE3-645CA9804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5735636"/>
            <a:ext cx="10972800" cy="474663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29D4B-20DA-C5A9-370C-5C556DC7C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23F1A-779F-4295-3160-E943DBC04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849934F-55C5-A548-E041-1CB8C42DF0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92654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50234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A4A77-C0EC-E90C-087A-E71757299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3926541"/>
            <a:ext cx="10972800" cy="1663044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5AB453-76B0-1DBA-9EE3-645CA9804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5735636"/>
            <a:ext cx="10972800" cy="474663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29D4B-20DA-C5A9-370C-5C556DC7C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23F1A-779F-4295-3160-E943DBC04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849934F-55C5-A548-E041-1CB8C42DF0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92654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71502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DE3951B7-5837-40D7-A284-C287FC16DA88}" type="datetimeFigureOut">
              <a:rPr lang="en-IN" smtClean="0"/>
              <a:t>22-12-2025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FEFB1823-63EE-423F-9C0B-A09E9E5618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58913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951B7-5837-40D7-A284-C287FC16DA88}" type="datetimeFigureOut">
              <a:rPr lang="en-IN" smtClean="0"/>
              <a:t>22-12-2025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B1823-63EE-423F-9C0B-A09E9E5618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5613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951B7-5837-40D7-A284-C287FC16DA88}" type="datetimeFigureOut">
              <a:rPr lang="en-IN" smtClean="0"/>
              <a:t>22-12-2025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B1823-63EE-423F-9C0B-A09E9E5618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0278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951B7-5837-40D7-A284-C287FC16DA88}" type="datetimeFigureOut">
              <a:rPr lang="en-IN" smtClean="0"/>
              <a:t>22-12-2025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B1823-63EE-423F-9C0B-A09E9E5618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91202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951B7-5837-40D7-A284-C287FC16DA88}" type="datetimeFigureOut">
              <a:rPr lang="en-IN" smtClean="0"/>
              <a:t>22-12-2025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B1823-63EE-423F-9C0B-A09E9E5618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03438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951B7-5837-40D7-A284-C287FC16DA88}" type="datetimeFigureOut">
              <a:rPr lang="en-IN" smtClean="0"/>
              <a:t>22-12-2025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B1823-63EE-423F-9C0B-A09E9E5618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71091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951B7-5837-40D7-A284-C287FC16DA88}" type="datetimeFigureOut">
              <a:rPr lang="en-IN" smtClean="0"/>
              <a:t>22-12-2025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B1823-63EE-423F-9C0B-A09E9E5618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70016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951B7-5837-40D7-A284-C287FC16DA88}" type="datetimeFigureOut">
              <a:rPr lang="en-IN" smtClean="0"/>
              <a:t>22-12-2025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FEFB1823-63EE-423F-9C0B-A09E9E5618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89456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DE3951B7-5837-40D7-A284-C287FC16DA88}" type="datetimeFigureOut">
              <a:rPr lang="en-IN" smtClean="0"/>
              <a:t>22-12-2025</a:t>
            </a:fld>
            <a:endParaRPr lang="en-IN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FEFB1823-63EE-423F-9C0B-A09E9E5618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5508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665" y="1610518"/>
            <a:ext cx="5157787" cy="593840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665" y="2222065"/>
            <a:ext cx="5157786" cy="70295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7745948-92EA-3E8A-1DBC-45422E91850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209800" y="3262768"/>
            <a:ext cx="5157787" cy="593840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87155554-9334-F8D5-FA7F-80CF2FB3BC78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2209800" y="3874315"/>
            <a:ext cx="5157786" cy="70295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A44C718E-DBD5-B640-39D2-7860AFE27FF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960666" y="4884397"/>
            <a:ext cx="5157787" cy="593840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B073C5F-2FFF-4B6A-E630-E112FB5B952B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960666" y="5495944"/>
            <a:ext cx="5157786" cy="70295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9276F28-A527-C906-EE7C-5440E0C56B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31490" y="2031153"/>
            <a:ext cx="3650910" cy="3650910"/>
          </a:xfrm>
          <a:prstGeom prst="ellipse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30843267-C01A-455A-D8A3-E8A7C6CFB0F6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DAE6A71-9FA2-20A0-D992-DEBF7FF3301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1855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951B7-5837-40D7-A284-C287FC16DA88}" type="datetimeFigureOut">
              <a:rPr lang="en-IN" smtClean="0"/>
              <a:t>22-12-2025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B1823-63EE-423F-9C0B-A09E9E5618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50470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951B7-5837-40D7-A284-C287FC16DA88}" type="datetimeFigureOut">
              <a:rPr lang="en-IN" smtClean="0"/>
              <a:t>22-12-2025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B1823-63EE-423F-9C0B-A09E9E5618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140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9276F28-A527-C906-EE7C-5440E0C56B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722823" y="2004053"/>
            <a:ext cx="2746354" cy="2746354"/>
          </a:xfrm>
          <a:prstGeom prst="ellipse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2C780-6C1C-A81B-5B9E-735DFD6F43D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369902" y="4768114"/>
            <a:ext cx="3452196" cy="59384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29AB7CE-949B-41D7-A673-06B30968CD01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369902" y="5379661"/>
            <a:ext cx="3452194" cy="83063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1" name="Picture Placeholder 23">
            <a:extLst>
              <a:ext uri="{FF2B5EF4-FFF2-40B4-BE49-F238E27FC236}">
                <a16:creationId xmlns:a16="http://schemas.microsoft.com/office/drawing/2014/main" id="{DF95759B-DFBD-52FF-4B1E-1EFF531D300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40666" y="2004053"/>
            <a:ext cx="2746354" cy="2746354"/>
          </a:xfrm>
          <a:prstGeom prst="ellipse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C6C789A-7FB2-432A-6019-3F62E5386F29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7987745" y="4768114"/>
            <a:ext cx="3452196" cy="59384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672CBAF-4BDE-95E9-99A1-9EDDBDEF84DC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7987745" y="5379661"/>
            <a:ext cx="3452194" cy="83063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Picture Placeholder 23">
            <a:extLst>
              <a:ext uri="{FF2B5EF4-FFF2-40B4-BE49-F238E27FC236}">
                <a16:creationId xmlns:a16="http://schemas.microsoft.com/office/drawing/2014/main" id="{17E0D596-964B-B199-1020-9CA46C3669D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114918" y="2004052"/>
            <a:ext cx="2746354" cy="2746354"/>
          </a:xfrm>
          <a:prstGeom prst="ellipse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F48CE7A-5E89-3480-B862-44BFAC429981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761997" y="4768113"/>
            <a:ext cx="3452196" cy="59384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8CF0CF5-EF6E-47A1-80D2-088122A0E64F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61997" y="5379660"/>
            <a:ext cx="3452194" cy="83063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546335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2C780-6C1C-A81B-5B9E-735DFD6F43D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369902" y="2660252"/>
            <a:ext cx="3452196" cy="593840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29AB7CE-949B-41D7-A673-06B30968CD01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369902" y="3271799"/>
            <a:ext cx="3452194" cy="83063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C6C789A-7FB2-432A-6019-3F62E5386F29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7987745" y="2660252"/>
            <a:ext cx="3452196" cy="593840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672CBAF-4BDE-95E9-99A1-9EDDBDEF84DC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7987745" y="3271799"/>
            <a:ext cx="3452194" cy="83063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F48CE7A-5E89-3480-B862-44BFAC429981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761997" y="2660251"/>
            <a:ext cx="3452196" cy="593840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8CF0CF5-EF6E-47A1-80D2-088122A0E64F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61997" y="3271798"/>
            <a:ext cx="3452194" cy="83063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EA2C811-2433-C4B8-E818-972740C4960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09600" y="5692875"/>
            <a:ext cx="10972800" cy="53949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103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665" y="1610518"/>
            <a:ext cx="5157787" cy="593840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665" y="2222065"/>
            <a:ext cx="5157786" cy="88325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9276F28-A527-C906-EE7C-5440E0C56B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31490" y="2031153"/>
            <a:ext cx="3650910" cy="3650910"/>
          </a:xfrm>
          <a:prstGeom prst="ellipse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2E382-FE6E-A17E-2B3A-9F3E4C7A7D2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1517256" y="3121266"/>
            <a:ext cx="5157787" cy="593840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18A7E81-D817-3ABE-B656-52FF60EF020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1517256" y="3732813"/>
            <a:ext cx="5157786" cy="88325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8347DD8-16D7-B434-07E6-BD26F45B6DE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2073847" y="4638571"/>
            <a:ext cx="5157787" cy="593840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7114E8C-EF4A-11ED-19FB-2D8B5FEC3A69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2073847" y="5250118"/>
            <a:ext cx="5157786" cy="88325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0307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2439" y="1925949"/>
            <a:ext cx="5157787" cy="593840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2439" y="2537496"/>
            <a:ext cx="5157786" cy="88325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2E382-FE6E-A17E-2B3A-9F3E4C7A7D2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6426387" y="1925949"/>
            <a:ext cx="5157787" cy="593840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18A7E81-D817-3ABE-B656-52FF60EF020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426387" y="2537496"/>
            <a:ext cx="5157786" cy="88325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8347DD8-16D7-B434-07E6-BD26F45B6DE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60665" y="3752680"/>
            <a:ext cx="5157787" cy="593840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7114E8C-EF4A-11ED-19FB-2D8B5FEC3A69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60665" y="4364227"/>
            <a:ext cx="5157786" cy="88325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1C98F61-9164-7CDA-F0A4-B90327F23F7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26200" y="3752850"/>
            <a:ext cx="5156200" cy="2457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690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665" y="1925949"/>
            <a:ext cx="3259182" cy="593840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665" y="2537496"/>
            <a:ext cx="3259180" cy="121518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2E382-FE6E-A17E-2B3A-9F3E4C7A7D2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712973" y="1925949"/>
            <a:ext cx="3259182" cy="593840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18A7E81-D817-3ABE-B656-52FF60EF020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712973" y="2537495"/>
            <a:ext cx="3259180" cy="119747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8347DD8-16D7-B434-07E6-BD26F45B6DE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60665" y="3752680"/>
            <a:ext cx="7011488" cy="593840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7114E8C-EF4A-11ED-19FB-2D8B5FEC3A69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60665" y="4364227"/>
            <a:ext cx="7011488" cy="88325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BB6EDE2-F53E-7B97-FF80-7764EECA4CC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485188" y="1925638"/>
            <a:ext cx="3097212" cy="42846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072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681E5-DE3E-1E52-3179-344AB5B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9A41B8-CF99-8A7C-E16D-CFEF1E099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989524-6BA7-0F2E-1749-175C69286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93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6759F-66EA-8EE3-A2F4-F15BA2F9B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548357-3F2C-483C-C0FC-FD9FB673C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45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357E25-C674-3745-6594-912F15B98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1847056"/>
            <a:ext cx="106299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64DF9-DAEC-F283-848F-16438F855A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A0EC6-5648-844A-8827-911B00959032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2390A06B-2D1F-A145-446B-BF2680524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3537"/>
            <a:ext cx="10629900" cy="1236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D227A9A-BF27-C878-C29C-004A9358CE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69396F-CFCA-FDCB-4DCE-DD40BD52D5F3}"/>
              </a:ext>
            </a:extLst>
          </p:cNvPr>
          <p:cNvSpPr txBox="1"/>
          <p:nvPr userDrawn="1"/>
        </p:nvSpPr>
        <p:spPr>
          <a:xfrm>
            <a:off x="8444753" y="6505221"/>
            <a:ext cx="31376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Photos provided by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Pexels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551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2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MV Boli" panose="0200050003020009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">
          <p15:clr>
            <a:srgbClr val="F26B43"/>
          </p15:clr>
        </p15:guide>
        <p15:guide id="2" pos="384">
          <p15:clr>
            <a:srgbClr val="F26B43"/>
          </p15:clr>
        </p15:guide>
        <p15:guide id="3" pos="600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3912">
          <p15:clr>
            <a:srgbClr val="F26B43"/>
          </p15:clr>
        </p15:guide>
        <p15:guide id="6" orient="horz" pos="100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E3951B7-5837-40D7-A284-C287FC16DA88}" type="datetimeFigureOut">
              <a:rPr lang="en-IN" smtClean="0"/>
              <a:t>22-12-2025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FEFB1823-63EE-423F-9C0B-A09E9E5618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2252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3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Relationship Id="rId4" Type="http://schemas.openxmlformats.org/officeDocument/2006/relationships/chart" Target="../charts/char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pexels.com/photo/serious-multiethnic-people-working-together-in-workspace-3931873/" TargetMode="External"/><Relationship Id="rId7" Type="http://schemas.openxmlformats.org/officeDocument/2006/relationships/slide" Target="slide5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7.xml"/><Relationship Id="rId6" Type="http://schemas.openxmlformats.org/officeDocument/2006/relationships/slide" Target="slide3.xml"/><Relationship Id="rId5" Type="http://schemas.openxmlformats.org/officeDocument/2006/relationships/image" Target="../media/image3.png"/><Relationship Id="rId10" Type="http://schemas.openxmlformats.org/officeDocument/2006/relationships/hyperlink" Target="https://www.qatarliving.com/en/article/employee-well-being-focus-under-ministry%E2%80%99s-health-program" TargetMode="External"/><Relationship Id="rId4" Type="http://schemas.openxmlformats.org/officeDocument/2006/relationships/image" Target="../media/image2.pn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www.alamy.com/stock-photo/addition-concept.html?blackwhite=1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5" Type="http://schemas.openxmlformats.org/officeDocument/2006/relationships/chart" Target="../charts/char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F61CB4-EFD8-4FB2-AC1D-5731103B64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5AB3DA-940A-D577-FA37-54817ADD156C}"/>
              </a:ext>
            </a:extLst>
          </p:cNvPr>
          <p:cNvSpPr txBox="1"/>
          <p:nvPr/>
        </p:nvSpPr>
        <p:spPr>
          <a:xfrm>
            <a:off x="3514045" y="1531573"/>
            <a:ext cx="425563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4400">
              <a:solidFill>
                <a:srgbClr val="ED7D31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3324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device">
            <a:extLst>
              <a:ext uri="{FF2B5EF4-FFF2-40B4-BE49-F238E27FC236}">
                <a16:creationId xmlns:a16="http://schemas.microsoft.com/office/drawing/2014/main" id="{7BA6E0A1-3E4E-3435-58E3-2709A05430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8"/>
          <a:stretch/>
        </p:blipFill>
        <p:spPr>
          <a:xfrm>
            <a:off x="0" y="-4313"/>
            <a:ext cx="12192000" cy="702594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C7393B1-8B44-F783-8639-BDBDEB3BE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255" y="394796"/>
            <a:ext cx="5182858" cy="587395"/>
          </a:xfrm>
        </p:spPr>
        <p:txBody>
          <a:bodyPr>
            <a:noAutofit/>
          </a:bodyPr>
          <a:lstStyle/>
          <a:p>
            <a:r>
              <a:rPr lang="en-I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</a:rPr>
              <a:t>Statistical Analysis Section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384FB8-825C-C173-4B34-13F17B018B46}"/>
              </a:ext>
            </a:extLst>
          </p:cNvPr>
          <p:cNvSpPr txBox="1"/>
          <p:nvPr/>
        </p:nvSpPr>
        <p:spPr>
          <a:xfrm>
            <a:off x="4336303" y="3921996"/>
            <a:ext cx="5182858" cy="286232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5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</a:rPr>
              <a:t>Chi-Square Test:</a:t>
            </a:r>
          </a:p>
          <a:p>
            <a:pPr algn="just"/>
            <a:endParaRPr lang="en-US" sz="15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" panose="020406040505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dirty="0">
                <a:latin typeface="Century" panose="02040604050505020304" pitchFamily="18" charset="0"/>
              </a:rPr>
              <a:t>This statistical analysis is performance is using Chi-Square tests for categorical features.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dirty="0">
                <a:latin typeface="Century" panose="02040604050505020304" pitchFamily="18" charset="0"/>
              </a:rPr>
              <a:t>The table summarizes test statistics and p-values, highlighting features that show statistically significant relationships with the target variable.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dirty="0">
                <a:latin typeface="Century" panose="02040604050505020304" pitchFamily="18" charset="0"/>
              </a:rPr>
              <a:t>Categorical features with low p-values indicate strong associations with employee job change behavior.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dirty="0">
                <a:latin typeface="Century" panose="02040604050505020304" pitchFamily="18" charset="0"/>
              </a:rPr>
              <a:t>It support informed feature selection and strengthen the reliability of the predictive modeling approach.</a:t>
            </a:r>
            <a:endParaRPr lang="en-IN" sz="1500" dirty="0">
              <a:latin typeface="Century" panose="020406040505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7C4F81-4954-AA30-0050-5E88785D25DF}"/>
              </a:ext>
            </a:extLst>
          </p:cNvPr>
          <p:cNvSpPr txBox="1"/>
          <p:nvPr/>
        </p:nvSpPr>
        <p:spPr>
          <a:xfrm>
            <a:off x="4336303" y="688493"/>
            <a:ext cx="4931433" cy="30931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</a:rPr>
              <a:t>Anova:</a:t>
            </a:r>
          </a:p>
          <a:p>
            <a:endParaRPr lang="en-US" sz="15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" panose="020406040505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500" dirty="0">
                <a:latin typeface="Century" panose="02040604050505020304" pitchFamily="18" charset="0"/>
              </a:rPr>
              <a:t>This statistical analysis is performance is using for numerical features.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dirty="0">
                <a:latin typeface="Century" panose="02040604050505020304" pitchFamily="18" charset="0"/>
              </a:rPr>
              <a:t>The table summarizes test statistics and p-values, highlighting features that show statistically significant relationships with the target variable.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dirty="0">
                <a:latin typeface="Century" panose="02040604050505020304" pitchFamily="18" charset="0"/>
              </a:rPr>
              <a:t>In numerical features with significant ANOVA results demonstrate meaningful differences in mean values across job change classes.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dirty="0">
                <a:latin typeface="Century" panose="02040604050505020304" pitchFamily="18" charset="0"/>
              </a:rPr>
              <a:t>It support informed feature selection and strengthen the reliability of the predictive modeling approach.</a:t>
            </a:r>
            <a:endParaRPr lang="en-IN" sz="1500" dirty="0">
              <a:latin typeface="Century" panose="02040604050505020304" pitchFamily="18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6380880-4F9D-C670-00AA-A5BA13BD6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477001"/>
              </p:ext>
            </p:extLst>
          </p:nvPr>
        </p:nvGraphicFramePr>
        <p:xfrm>
          <a:off x="9516375" y="1330742"/>
          <a:ext cx="2290314" cy="165100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2290314">
                  <a:extLst>
                    <a:ext uri="{9D8B030D-6E8A-4147-A177-3AD203B41FA5}">
                      <a16:colId xmlns:a16="http://schemas.microsoft.com/office/drawing/2014/main" val="2024830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200" b="0" kern="1200" dirty="0">
                          <a:solidFill>
                            <a:schemeClr val="lt1"/>
                          </a:solidFill>
                          <a:effectLst/>
                        </a:rPr>
                        <a:t>ANOVA TEST RESULTS</a:t>
                      </a:r>
                      <a:endParaRPr lang="en-IN" sz="12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740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</a:rPr>
                        <a:t>Feature: </a:t>
                      </a:r>
                      <a:r>
                        <a:rPr lang="en-US" sz="1200" b="0" kern="1200" dirty="0" err="1">
                          <a:solidFill>
                            <a:schemeClr val="dk1"/>
                          </a:solidFill>
                          <a:effectLst/>
                        </a:rPr>
                        <a:t>city_development_index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</a:rPr>
                        <a:t>F-statistic: 2531.7162 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</a:rPr>
                        <a:t>P-value: 0.000000</a:t>
                      </a:r>
                      <a:endParaRPr lang="en-IN" sz="12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991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</a:rPr>
                        <a:t>Feature: </a:t>
                      </a:r>
                      <a:r>
                        <a:rPr lang="en-US" sz="1200" b="0" kern="1200" dirty="0" err="1">
                          <a:solidFill>
                            <a:schemeClr val="dk1"/>
                          </a:solidFill>
                          <a:effectLst/>
                        </a:rPr>
                        <a:t>training_hours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</a:rPr>
                        <a:t>F-statistic: 8.9228 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</a:rPr>
                        <a:t>P-value: 0.002820 </a:t>
                      </a:r>
                      <a:endParaRPr lang="en-IN" sz="12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19514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39D2816-F2FE-1CE8-4DD0-15725B0A3E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405882"/>
              </p:ext>
            </p:extLst>
          </p:nvPr>
        </p:nvGraphicFramePr>
        <p:xfrm>
          <a:off x="683022" y="1965603"/>
          <a:ext cx="3267970" cy="463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7970">
                  <a:extLst>
                    <a:ext uri="{9D8B030D-6E8A-4147-A177-3AD203B41FA5}">
                      <a16:colId xmlns:a16="http://schemas.microsoft.com/office/drawing/2014/main" val="1414444545"/>
                    </a:ext>
                  </a:extLst>
                </a:gridCol>
              </a:tblGrid>
              <a:tr h="207909">
                <a:tc>
                  <a:txBody>
                    <a:bodyPr/>
                    <a:lstStyle/>
                    <a:p>
                      <a:r>
                        <a:rPr lang="en-IN" sz="1000" b="0" i="0" kern="1200" dirty="0">
                          <a:solidFill>
                            <a:schemeClr val="lt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CHI-SQUARE TEST RESULTS</a:t>
                      </a:r>
                      <a:endParaRPr lang="en-IN" sz="10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942701"/>
                  </a:ext>
                </a:extLst>
              </a:tr>
              <a:tr h="362510">
                <a:tc>
                  <a:txBody>
                    <a:bodyPr/>
                    <a:lstStyle/>
                    <a:p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Feature: gender </a:t>
                      </a:r>
                    </a:p>
                    <a:p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Chi-square value: 117.3772 </a:t>
                      </a:r>
                    </a:p>
                    <a:p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P-value: 0.000000</a:t>
                      </a:r>
                      <a:endParaRPr lang="en-IN" sz="10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029970"/>
                  </a:ext>
                </a:extLst>
              </a:tr>
              <a:tr h="362510">
                <a:tc>
                  <a:txBody>
                    <a:bodyPr/>
                    <a:lstStyle/>
                    <a:p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Feature: </a:t>
                      </a:r>
                      <a:r>
                        <a:rPr 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relevent_experience</a:t>
                      </a:r>
                      <a:endParaRPr lang="en-US" sz="1000" b="0" i="0" kern="1200" dirty="0">
                        <a:solidFill>
                          <a:schemeClr val="dk1"/>
                        </a:solidFill>
                        <a:effectLst/>
                        <a:latin typeface="Century" panose="02040604050505020304" pitchFamily="18" charset="0"/>
                        <a:ea typeface="+mn-ea"/>
                        <a:cs typeface="+mn-cs"/>
                      </a:endParaRPr>
                    </a:p>
                    <a:p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Chi-square value: 315.3386 </a:t>
                      </a:r>
                    </a:p>
                    <a:p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P-value: 0.000000</a:t>
                      </a:r>
                      <a:endParaRPr lang="en-IN" sz="10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146944"/>
                  </a:ext>
                </a:extLst>
              </a:tr>
              <a:tr h="362510">
                <a:tc>
                  <a:txBody>
                    <a:bodyPr/>
                    <a:lstStyle/>
                    <a:p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Feature: </a:t>
                      </a:r>
                      <a:r>
                        <a:rPr 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enrolled_university</a:t>
                      </a:r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Chi-square value: 463.5337 </a:t>
                      </a:r>
                    </a:p>
                    <a:p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P-value: 0.000000</a:t>
                      </a:r>
                      <a:endParaRPr lang="en-IN" sz="10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858452"/>
                  </a:ext>
                </a:extLst>
              </a:tr>
              <a:tr h="362510">
                <a:tc>
                  <a:txBody>
                    <a:bodyPr/>
                    <a:lstStyle/>
                    <a:p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Feature: </a:t>
                      </a:r>
                      <a:r>
                        <a:rPr 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education_level</a:t>
                      </a:r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Chi-square value: 167.2714 </a:t>
                      </a:r>
                    </a:p>
                    <a:p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P-value: 0.000000</a:t>
                      </a:r>
                      <a:endParaRPr lang="en-IN" sz="10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450469"/>
                  </a:ext>
                </a:extLst>
              </a:tr>
              <a:tr h="362510">
                <a:tc>
                  <a:txBody>
                    <a:bodyPr/>
                    <a:lstStyle/>
                    <a:p>
                      <a:r>
                        <a:rPr lang="en-IN" sz="10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Feature: </a:t>
                      </a:r>
                      <a:r>
                        <a:rPr lang="en-IN" sz="1000" b="0" i="0" kern="1200" dirty="0" err="1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major_discipline</a:t>
                      </a:r>
                      <a:r>
                        <a:rPr lang="en-IN" sz="10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r>
                        <a:rPr lang="en-IN" sz="10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Chi-square value: 64.2199 </a:t>
                      </a:r>
                    </a:p>
                    <a:p>
                      <a:r>
                        <a:rPr lang="en-IN" sz="10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P-value: 0.000000</a:t>
                      </a:r>
                      <a:endParaRPr lang="en-IN" sz="10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029089"/>
                  </a:ext>
                </a:extLst>
              </a:tr>
              <a:tr h="362510">
                <a:tc>
                  <a:txBody>
                    <a:bodyPr/>
                    <a:lstStyle/>
                    <a:p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Feature: </a:t>
                      </a:r>
                      <a:r>
                        <a:rPr 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company_size</a:t>
                      </a:r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Chi-square value: 1161.9575 </a:t>
                      </a:r>
                    </a:p>
                    <a:p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P-value: 0.000000</a:t>
                      </a:r>
                      <a:endParaRPr lang="en-IN" sz="10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367454"/>
                  </a:ext>
                </a:extLst>
              </a:tr>
              <a:tr h="362510">
                <a:tc>
                  <a:txBody>
                    <a:bodyPr/>
                    <a:lstStyle/>
                    <a:p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Feature: </a:t>
                      </a:r>
                      <a:r>
                        <a:rPr 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company_type</a:t>
                      </a:r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Chi-square value: 959.8300</a:t>
                      </a:r>
                    </a:p>
                    <a:p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P-value: 0.000000</a:t>
                      </a:r>
                      <a:endParaRPr lang="en-IN" sz="10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495584"/>
                  </a:ext>
                </a:extLst>
              </a:tr>
              <a:tr h="362510">
                <a:tc>
                  <a:txBody>
                    <a:bodyPr/>
                    <a:lstStyle/>
                    <a:p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Feature: city </a:t>
                      </a:r>
                    </a:p>
                    <a:p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Chi-square value: 2998.7772 </a:t>
                      </a:r>
                    </a:p>
                    <a:p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P-value: 0.000000</a:t>
                      </a:r>
                      <a:endParaRPr lang="en-IN" sz="10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449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6218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BDB90223-5D15-41E3-9664-BD96C3BD25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6" r="-1" b="-1"/>
          <a:stretch/>
        </p:blipFill>
        <p:spPr>
          <a:xfrm>
            <a:off x="0" y="1282"/>
            <a:ext cx="12192000" cy="68567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E6C047-5885-D0BC-273F-A5DD1EE58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07690" y="6227099"/>
            <a:ext cx="1785976" cy="462949"/>
          </a:xfrm>
          <a:prstGeom prst="rect">
            <a:avLst/>
          </a:prstGeom>
        </p:spPr>
      </p:pic>
      <p:pic>
        <p:nvPicPr>
          <p:cNvPr id="3" name="Picture 2" descr="A graph of a job change distribution">
            <a:extLst>
              <a:ext uri="{FF2B5EF4-FFF2-40B4-BE49-F238E27FC236}">
                <a16:creationId xmlns:a16="http://schemas.microsoft.com/office/drawing/2014/main" id="{72CC08A3-CEE1-724D-27D6-DAEA64FD9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45" y="211132"/>
            <a:ext cx="3394376" cy="27020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21A339-F8D5-71F7-6307-37FC828E0B75}"/>
              </a:ext>
            </a:extLst>
          </p:cNvPr>
          <p:cNvSpPr txBox="1"/>
          <p:nvPr/>
        </p:nvSpPr>
        <p:spPr>
          <a:xfrm>
            <a:off x="4019688" y="392074"/>
            <a:ext cx="7795967" cy="286232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5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</a:rPr>
              <a:t>Target Variable Analysis:</a:t>
            </a:r>
          </a:p>
          <a:p>
            <a:endParaRPr lang="en-US" sz="15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Century" panose="02040604050505020304" pitchFamily="18" charset="0"/>
              </a:rPr>
              <a:t>The target variable indicates whether an employee is looking for a job change.</a:t>
            </a:r>
          </a:p>
          <a:p>
            <a:endParaRPr lang="en-US" sz="1500" dirty="0">
              <a:latin typeface="Century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Century" panose="02040604050505020304" pitchFamily="18" charset="0"/>
              </a:rPr>
              <a:t>It is a binary variable where </a:t>
            </a:r>
            <a:r>
              <a:rPr lang="en-US" sz="1500" b="1" dirty="0">
                <a:latin typeface="Century" panose="02040604050505020304" pitchFamily="18" charset="0"/>
              </a:rPr>
              <a:t>0 represents no job change</a:t>
            </a:r>
            <a:r>
              <a:rPr lang="en-US" sz="1500" dirty="0">
                <a:latin typeface="Century" panose="02040604050505020304" pitchFamily="18" charset="0"/>
              </a:rPr>
              <a:t> and </a:t>
            </a:r>
            <a:r>
              <a:rPr lang="en-US" sz="1500" b="1" dirty="0">
                <a:latin typeface="Century" panose="02040604050505020304" pitchFamily="18" charset="0"/>
              </a:rPr>
              <a:t>1 represents job change</a:t>
            </a:r>
            <a:r>
              <a:rPr lang="en-US" sz="1500" dirty="0">
                <a:latin typeface="Century" panose="02040604050505020304" pitchFamily="18" charset="0"/>
              </a:rPr>
              <a:t>.</a:t>
            </a:r>
          </a:p>
          <a:p>
            <a:endParaRPr lang="en-US" sz="1500" dirty="0">
              <a:latin typeface="Century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Century" panose="02040604050505020304" pitchFamily="18" charset="0"/>
              </a:rPr>
              <a:t>The distribution of the target variable is imbalanced, with fewer employees actively seeking a job change.</a:t>
            </a:r>
          </a:p>
          <a:p>
            <a:endParaRPr lang="en-US" sz="1500" dirty="0">
              <a:latin typeface="Century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Century" panose="02040604050505020304" pitchFamily="18" charset="0"/>
              </a:rPr>
              <a:t>Due to this imbalance, evaluation metrics such as Precision–Recall are preferred over accuracy.</a:t>
            </a:r>
            <a:endParaRPr lang="en-IN" sz="1500" dirty="0">
              <a:latin typeface="Century" panose="020406040505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40CB63-6974-C1E7-B7EB-E6064BB696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833" y="3403515"/>
            <a:ext cx="3088852" cy="25253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17FF54-AAA4-562D-1E40-A9D0EF1F0A55}"/>
              </a:ext>
            </a:extLst>
          </p:cNvPr>
          <p:cNvSpPr txBox="1"/>
          <p:nvPr/>
        </p:nvSpPr>
        <p:spPr>
          <a:xfrm>
            <a:off x="602285" y="3528203"/>
            <a:ext cx="7522234" cy="263149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</a:rPr>
              <a:t>2.  </a:t>
            </a:r>
            <a:r>
              <a:rPr lang="en-US" sz="15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</a:rPr>
              <a:t>Distibution</a:t>
            </a:r>
            <a:r>
              <a:rPr lang="en-US" sz="15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</a:rPr>
              <a:t> of Training Hours:</a:t>
            </a:r>
          </a:p>
          <a:p>
            <a:endParaRPr lang="en-US" sz="15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Century" panose="02040604050505020304" pitchFamily="18" charset="0"/>
              </a:rPr>
              <a:t>The distribution of training hours is </a:t>
            </a:r>
            <a:r>
              <a:rPr lang="en-US" sz="1500" b="1" dirty="0">
                <a:latin typeface="Century" panose="02040604050505020304" pitchFamily="18" charset="0"/>
              </a:rPr>
              <a:t>positively skewed</a:t>
            </a:r>
            <a:r>
              <a:rPr lang="en-US" sz="1500" dirty="0">
                <a:latin typeface="Century" panose="02040604050505020304" pitchFamily="18" charset="0"/>
              </a:rPr>
              <a:t>.</a:t>
            </a:r>
          </a:p>
          <a:p>
            <a:endParaRPr lang="en-US" sz="1500" dirty="0">
              <a:latin typeface="Century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Century" panose="02040604050505020304" pitchFamily="18" charset="0"/>
              </a:rPr>
              <a:t>Most employees have </a:t>
            </a:r>
            <a:r>
              <a:rPr lang="en-US" sz="1500" b="1" dirty="0">
                <a:latin typeface="Century" panose="02040604050505020304" pitchFamily="18" charset="0"/>
              </a:rPr>
              <a:t>lower training hours</a:t>
            </a:r>
            <a:r>
              <a:rPr lang="en-US" sz="1500" dirty="0">
                <a:latin typeface="Century" panose="02040604050505020304" pitchFamily="18" charset="0"/>
              </a:rPr>
              <a:t>, while a small number have significantly higher values.</a:t>
            </a:r>
          </a:p>
          <a:p>
            <a:endParaRPr lang="en-US" sz="1500" dirty="0">
              <a:latin typeface="Century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Century" panose="02040604050505020304" pitchFamily="18" charset="0"/>
              </a:rPr>
              <a:t>This right-skewed distribution indicates the presence of outliers.</a:t>
            </a:r>
          </a:p>
          <a:p>
            <a:endParaRPr lang="en-US" sz="1500" dirty="0">
              <a:latin typeface="Century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Century" panose="02040604050505020304" pitchFamily="18" charset="0"/>
              </a:rPr>
              <a:t>Such skewness may influence model learning and is handled during preprocessing.</a:t>
            </a:r>
            <a:endParaRPr lang="en-IN" sz="1500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5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E30B5B-041B-BE7E-6868-0352D5CB0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 up of a device&#10;&#10;Description automatically generated">
            <a:extLst>
              <a:ext uri="{FF2B5EF4-FFF2-40B4-BE49-F238E27FC236}">
                <a16:creationId xmlns:a16="http://schemas.microsoft.com/office/drawing/2014/main" id="{4DFF82D2-7BFF-8208-4C33-F3F5CEC4BB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1" r="28864"/>
          <a:stretch/>
        </p:blipFill>
        <p:spPr>
          <a:xfrm>
            <a:off x="6687324" y="0"/>
            <a:ext cx="599440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802D024-9557-818F-3AD2-493C35C7DB23}"/>
              </a:ext>
            </a:extLst>
          </p:cNvPr>
          <p:cNvSpPr txBox="1"/>
          <p:nvPr/>
        </p:nvSpPr>
        <p:spPr>
          <a:xfrm>
            <a:off x="563754" y="1128706"/>
            <a:ext cx="6133731" cy="439833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" panose="02040604050505020304" pitchFamily="18" charset="0"/>
              </a:rPr>
              <a:t>Gender:</a:t>
            </a:r>
            <a:r>
              <a:rPr lang="en-US" sz="1600" dirty="0">
                <a:latin typeface="Century" panose="02040604050505020304" pitchFamily="18" charset="0"/>
              </a:rPr>
              <a:t> Most employees are male, with females being less represented.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Century" panose="02040604050505020304" pitchFamily="18" charset="0"/>
            </a:endParaRP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" panose="02040604050505020304" pitchFamily="18" charset="0"/>
              </a:rPr>
              <a:t>Education Level:</a:t>
            </a:r>
            <a:r>
              <a:rPr lang="en-US" sz="1600" dirty="0">
                <a:latin typeface="Century" panose="02040604050505020304" pitchFamily="18" charset="0"/>
              </a:rPr>
              <a:t> Majority of employees have a Bachelor’s degree; Masters and Doctorate degrees are less common.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Century" panose="02040604050505020304" pitchFamily="18" charset="0"/>
            </a:endParaRP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" panose="02040604050505020304" pitchFamily="18" charset="0"/>
              </a:rPr>
              <a:t>City Development Index:</a:t>
            </a:r>
            <a:r>
              <a:rPr lang="en-US" sz="1600" dirty="0">
                <a:latin typeface="Century" panose="02040604050505020304" pitchFamily="18" charset="0"/>
              </a:rPr>
              <a:t> Employees are mostly concentrated in moderately to highly developed cities.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Century" panose="02040604050505020304" pitchFamily="18" charset="0"/>
            </a:endParaRP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" panose="02040604050505020304" pitchFamily="18" charset="0"/>
              </a:rPr>
              <a:t>Experience Level / Years of Experience:</a:t>
            </a:r>
            <a:r>
              <a:rPr lang="en-US" sz="1600" dirty="0">
                <a:latin typeface="Century" panose="02040604050505020304" pitchFamily="18" charset="0"/>
              </a:rPr>
              <a:t> Certain experience brackets (e.g., 2–5 years) dominate the workforce.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Century" panose="02040604050505020304" pitchFamily="18" charset="0"/>
            </a:endParaRP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" panose="02040604050505020304" pitchFamily="18" charset="0"/>
              </a:rPr>
              <a:t>Company Size:</a:t>
            </a:r>
            <a:r>
              <a:rPr lang="en-US" sz="1600" dirty="0">
                <a:latin typeface="Century" panose="02040604050505020304" pitchFamily="18" charset="0"/>
              </a:rPr>
              <a:t> Most employees work in mid-sized companies; very large and very small companies are less frequent.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Century" panose="02040604050505020304" pitchFamily="18" charset="0"/>
            </a:endParaRP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" panose="02040604050505020304" pitchFamily="18" charset="0"/>
              </a:rPr>
              <a:t>Department / Job Role:</a:t>
            </a:r>
            <a:r>
              <a:rPr lang="en-US" sz="1600" dirty="0">
                <a:latin typeface="Century" panose="02040604050505020304" pitchFamily="18" charset="0"/>
              </a:rPr>
              <a:t> Some roles are more common than others, highlighting workforce concentration in specific areas.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>
              <a:latin typeface="Centaur" panose="020305040502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63D55-FEFD-1454-0A3B-9C645912B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07690" y="6227099"/>
            <a:ext cx="1785976" cy="4629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4DB03D0-378E-8780-D813-E88218E2E5D8}"/>
              </a:ext>
            </a:extLst>
          </p:cNvPr>
          <p:cNvSpPr txBox="1"/>
          <p:nvPr/>
        </p:nvSpPr>
        <p:spPr>
          <a:xfrm>
            <a:off x="716347" y="508617"/>
            <a:ext cx="5828543" cy="748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aur" panose="02030504050205020304" pitchFamily="18" charset="0"/>
                <a:ea typeface="+mj-ea"/>
                <a:cs typeface="+mj-cs"/>
              </a:rPr>
              <a:t>Distribution Of Categorical Variable</a:t>
            </a:r>
            <a:endParaRPr kumimoji="0" lang="en-US" sz="2800" b="1" i="0" strike="noStrike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aur" panose="02030504050205020304" pitchFamily="18" charset="0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DEDF9D-A587-DF75-B071-EC5C8A253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430" y="1256942"/>
            <a:ext cx="4876191" cy="25631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ED04C6-C62B-94DC-FD66-CE6F1537D3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430" y="3820120"/>
            <a:ext cx="4876191" cy="1524953"/>
          </a:xfrm>
          <a:prstGeom prst="rect">
            <a:avLst/>
          </a:prstGeom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814A2348-A964-7DC6-3A42-3C899C7E7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City Development Index: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Employees are mostly concentrated in moderately to highly developed cities.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713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319C82-C0EA-56BF-4058-8F08BADEA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device&#10;&#10;Description automatically generated">
            <a:extLst>
              <a:ext uri="{FF2B5EF4-FFF2-40B4-BE49-F238E27FC236}">
                <a16:creationId xmlns:a16="http://schemas.microsoft.com/office/drawing/2014/main" id="{D1650E3E-58A9-87CA-6629-F516F12E74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8"/>
          <a:stretch/>
        </p:blipFill>
        <p:spPr>
          <a:xfrm>
            <a:off x="0" y="-167942"/>
            <a:ext cx="12192000" cy="70259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5B15AD0-C727-A208-0BAE-C3601C170123}"/>
              </a:ext>
            </a:extLst>
          </p:cNvPr>
          <p:cNvSpPr txBox="1"/>
          <p:nvPr/>
        </p:nvSpPr>
        <p:spPr>
          <a:xfrm>
            <a:off x="611382" y="257630"/>
            <a:ext cx="7170125" cy="662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aur" panose="02030504050205020304" pitchFamily="18" charset="0"/>
                <a:ea typeface="+mj-ea"/>
                <a:cs typeface="+mj-cs"/>
              </a:rPr>
              <a:t>Categorical Feature VS Target</a:t>
            </a:r>
            <a:endParaRPr kumimoji="0" lang="en-US" sz="2800" b="1" i="0" strike="noStrike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aur" panose="02030504050205020304" pitchFamily="18" charset="0"/>
              <a:ea typeface="+mj-ea"/>
              <a:cs typeface="+mj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8CC125-3323-3A60-ACA0-4F1D27143BC8}"/>
              </a:ext>
            </a:extLst>
          </p:cNvPr>
          <p:cNvSpPr txBox="1"/>
          <p:nvPr/>
        </p:nvSpPr>
        <p:spPr>
          <a:xfrm>
            <a:off x="537508" y="920342"/>
            <a:ext cx="6883880" cy="52389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just">
              <a:lnSpc>
                <a:spcPct val="110000"/>
              </a:lnSpc>
              <a:spcAft>
                <a:spcPts val="400"/>
              </a:spcAft>
            </a:pPr>
            <a:r>
              <a:rPr lang="en-US" sz="1400" i="1" dirty="0">
                <a:latin typeface="Century "/>
              </a:rPr>
              <a:t>(Target: 1 = Looking for Job Change, 0 = Not Looking)</a:t>
            </a:r>
          </a:p>
          <a:p>
            <a:pPr algn="just">
              <a:lnSpc>
                <a:spcPct val="110000"/>
              </a:lnSpc>
              <a:spcAft>
                <a:spcPts val="400"/>
              </a:spcAft>
            </a:pPr>
            <a:endParaRPr lang="en-US" sz="1400" dirty="0">
              <a:latin typeface="Century "/>
            </a:endParaRPr>
          </a:p>
          <a:p>
            <a:pPr marL="285750" indent="-285750" algn="just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latin typeface="Century "/>
              </a:rPr>
              <a:t>Gender: </a:t>
            </a:r>
            <a:r>
              <a:rPr lang="en-US" sz="1400" dirty="0">
                <a:latin typeface="Century "/>
              </a:rPr>
              <a:t>Male employees show a </a:t>
            </a:r>
            <a:r>
              <a:rPr lang="en-US" sz="1400" b="1" dirty="0">
                <a:latin typeface="Century "/>
              </a:rPr>
              <a:t>higher proportion of job change intent</a:t>
            </a:r>
            <a:r>
              <a:rPr lang="en-US" sz="1400" dirty="0">
                <a:latin typeface="Century "/>
              </a:rPr>
              <a:t> compared to female employees.</a:t>
            </a:r>
          </a:p>
          <a:p>
            <a:pPr marL="285750" indent="-228600" algn="just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latin typeface="Century "/>
              </a:rPr>
              <a:t>Relevant Experience: </a:t>
            </a:r>
            <a:r>
              <a:rPr lang="en-US" sz="1400" dirty="0">
                <a:latin typeface="Century "/>
              </a:rPr>
              <a:t>Employees with </a:t>
            </a:r>
            <a:r>
              <a:rPr lang="en-US" sz="1400" b="1" dirty="0">
                <a:latin typeface="Century "/>
              </a:rPr>
              <a:t>less relevant experience</a:t>
            </a:r>
            <a:r>
              <a:rPr lang="en-US" sz="1400" dirty="0">
                <a:latin typeface="Century "/>
              </a:rPr>
              <a:t> are more likely to look for a job change, while highly experienced employees tend to stay.</a:t>
            </a:r>
            <a:endParaRPr lang="en-US" sz="1400" b="1" dirty="0">
              <a:latin typeface="Century "/>
            </a:endParaRPr>
          </a:p>
          <a:p>
            <a:pPr marL="228600" indent="-171450" algn="just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latin typeface="Century "/>
              </a:rPr>
              <a:t>Education Level: </a:t>
            </a:r>
            <a:r>
              <a:rPr lang="en-US" sz="1400" dirty="0">
                <a:latin typeface="Century "/>
              </a:rPr>
              <a:t>Employees with </a:t>
            </a:r>
            <a:r>
              <a:rPr lang="en-US" sz="1400" b="1" dirty="0">
                <a:latin typeface="Century "/>
              </a:rPr>
              <a:t>higher education levels (Masters/PhD)</a:t>
            </a:r>
            <a:r>
              <a:rPr lang="en-US" sz="1400" dirty="0">
                <a:latin typeface="Century "/>
              </a:rPr>
              <a:t> show a slightly higher tendency to seek job changes, possibly due to better external opportunities.</a:t>
            </a:r>
          </a:p>
          <a:p>
            <a:pPr marL="228600" indent="-171450" algn="just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latin typeface="Century "/>
              </a:rPr>
              <a:t>Company Size: </a:t>
            </a:r>
            <a:r>
              <a:rPr lang="en-US" sz="1400" dirty="0">
                <a:latin typeface="Century "/>
              </a:rPr>
              <a:t>Employees working in </a:t>
            </a:r>
            <a:r>
              <a:rPr lang="en-US" sz="1400" b="1" dirty="0">
                <a:latin typeface="Century "/>
              </a:rPr>
              <a:t>smaller and mid-sized companies</a:t>
            </a:r>
            <a:r>
              <a:rPr lang="en-US" sz="1400" dirty="0">
                <a:latin typeface="Century "/>
              </a:rPr>
              <a:t> exhibit a higher proportion of job change intent compared to those in large organizations.</a:t>
            </a:r>
          </a:p>
          <a:p>
            <a:pPr marL="228600" indent="-171450" algn="just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latin typeface="Century "/>
              </a:rPr>
              <a:t>Company Type: </a:t>
            </a:r>
            <a:r>
              <a:rPr lang="en-US" sz="1400" dirty="0">
                <a:latin typeface="Century "/>
              </a:rPr>
              <a:t>Employees from </a:t>
            </a:r>
            <a:r>
              <a:rPr lang="en-US" sz="1400" b="1" dirty="0">
                <a:latin typeface="Century "/>
              </a:rPr>
              <a:t>private companies</a:t>
            </a:r>
            <a:r>
              <a:rPr lang="en-US" sz="1400" dirty="0">
                <a:latin typeface="Century "/>
              </a:rPr>
              <a:t> are more likely to look for a job change than those from public or government-linked organizations.</a:t>
            </a:r>
          </a:p>
          <a:p>
            <a:pPr marL="228600" indent="-171450" algn="just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latin typeface="Century "/>
              </a:rPr>
              <a:t>Last New Job (Category): </a:t>
            </a:r>
            <a:r>
              <a:rPr lang="en-US" sz="1400" dirty="0">
                <a:latin typeface="Century "/>
              </a:rPr>
              <a:t>Employees who </a:t>
            </a:r>
            <a:r>
              <a:rPr lang="en-US" sz="1400" b="1" dirty="0">
                <a:latin typeface="Century "/>
              </a:rPr>
              <a:t>recently switched jobs</a:t>
            </a:r>
            <a:r>
              <a:rPr lang="en-US" sz="1400" dirty="0">
                <a:latin typeface="Century "/>
              </a:rPr>
              <a:t> show a higher likelihood of looking for another opportunity.</a:t>
            </a:r>
          </a:p>
          <a:p>
            <a:pPr marL="228600" indent="-171450" algn="just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latin typeface="Century "/>
              </a:rPr>
              <a:t>Major Discipline / Job Role: </a:t>
            </a:r>
            <a:r>
              <a:rPr lang="en-US" sz="1400" dirty="0">
                <a:latin typeface="Century "/>
              </a:rPr>
              <a:t>Certain roles show higher job mobility, indicating domain-specific attrition trends.</a:t>
            </a:r>
            <a:endParaRPr lang="en-US" sz="1400" b="1" i="0" dirty="0">
              <a:solidFill>
                <a:srgbClr val="000000"/>
              </a:solidFill>
              <a:effectLst/>
              <a:latin typeface="Century 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23522E-666F-054A-FF0A-A91C043BC4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07690" y="6227099"/>
            <a:ext cx="1785976" cy="462949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FA059ECC-B2D9-EFF9-F471-4C82F3C62E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47469"/>
            <a:ext cx="184731" cy="494939"/>
          </a:xfrm>
          <a:prstGeom prst="rect">
            <a:avLst/>
          </a:prstGeom>
          <a:solidFill>
            <a:srgbClr val="EFF0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 descr="A graph of a bar and a bar">
            <a:extLst>
              <a:ext uri="{FF2B5EF4-FFF2-40B4-BE49-F238E27FC236}">
                <a16:creationId xmlns:a16="http://schemas.microsoft.com/office/drawing/2014/main" id="{601E99E2-43A0-DE5B-DE4E-8CCABC714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651" y="175542"/>
            <a:ext cx="4092698" cy="2105712"/>
          </a:xfrm>
          <a:prstGeom prst="rect">
            <a:avLst/>
          </a:prstGeom>
        </p:spPr>
      </p:pic>
      <p:pic>
        <p:nvPicPr>
          <p:cNvPr id="9" name="Picture 8" descr="A graph of different colored bars">
            <a:extLst>
              <a:ext uri="{FF2B5EF4-FFF2-40B4-BE49-F238E27FC236}">
                <a16:creationId xmlns:a16="http://schemas.microsoft.com/office/drawing/2014/main" id="{F23587A8-A5A1-85A2-947B-E623DC012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3894" y="2449196"/>
            <a:ext cx="4165600" cy="1818640"/>
          </a:xfrm>
          <a:prstGeom prst="rect">
            <a:avLst/>
          </a:prstGeom>
        </p:spPr>
      </p:pic>
      <p:pic>
        <p:nvPicPr>
          <p:cNvPr id="12" name="Picture 11" descr="A close-up of a graph">
            <a:extLst>
              <a:ext uri="{FF2B5EF4-FFF2-40B4-BE49-F238E27FC236}">
                <a16:creationId xmlns:a16="http://schemas.microsoft.com/office/drawing/2014/main" id="{B42F4B5E-B4F9-595F-519A-89F6BC43C0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3894" y="4435778"/>
            <a:ext cx="4165600" cy="158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16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BDB90223-5D15-41E3-9664-BD96C3BD25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6" r="-1" b="-1"/>
          <a:stretch/>
        </p:blipFill>
        <p:spPr>
          <a:xfrm>
            <a:off x="0" y="-8707"/>
            <a:ext cx="12225241" cy="68754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E6C047-5885-D0BC-273F-A5DD1EE58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07690" y="6227099"/>
            <a:ext cx="1785976" cy="462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410834-17EB-356F-945B-F05FF264E036}"/>
              </a:ext>
            </a:extLst>
          </p:cNvPr>
          <p:cNvSpPr txBox="1"/>
          <p:nvPr/>
        </p:nvSpPr>
        <p:spPr>
          <a:xfrm>
            <a:off x="613897" y="786798"/>
            <a:ext cx="4748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"/>
              </a:rPr>
              <a:t>Correlation Heatmap</a:t>
            </a:r>
            <a:endParaRPr lang="en-IN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FCD7D1-0C39-501E-E980-3686C62F2D57}"/>
              </a:ext>
            </a:extLst>
          </p:cNvPr>
          <p:cNvSpPr txBox="1"/>
          <p:nvPr/>
        </p:nvSpPr>
        <p:spPr>
          <a:xfrm>
            <a:off x="691312" y="1456562"/>
            <a:ext cx="635326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"/>
              </a:rPr>
              <a:t>Target vs Training Hours: </a:t>
            </a:r>
            <a:r>
              <a:rPr lang="en-US" sz="1600" dirty="0">
                <a:latin typeface="Century "/>
              </a:rPr>
              <a:t>A </a:t>
            </a:r>
            <a:r>
              <a:rPr lang="en-US" sz="1600" b="1" dirty="0">
                <a:latin typeface="Century "/>
              </a:rPr>
              <a:t>positive correlation</a:t>
            </a:r>
            <a:r>
              <a:rPr lang="en-US" sz="1600" dirty="0">
                <a:latin typeface="Century "/>
              </a:rPr>
              <a:t> is observed, indicating that employees with higher training hours are more likely to look for a job change.</a:t>
            </a:r>
          </a:p>
          <a:p>
            <a:pPr algn="just"/>
            <a:endParaRPr lang="en-US" sz="1600" dirty="0">
              <a:latin typeface="Century 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"/>
              </a:rPr>
              <a:t>Target vs City Development Index: </a:t>
            </a:r>
            <a:r>
              <a:rPr lang="en-US" sz="1600" dirty="0">
                <a:latin typeface="Century "/>
              </a:rPr>
              <a:t>A </a:t>
            </a:r>
            <a:r>
              <a:rPr lang="en-US" sz="1600" b="1" dirty="0">
                <a:latin typeface="Century "/>
              </a:rPr>
              <a:t>negative correlation</a:t>
            </a:r>
            <a:r>
              <a:rPr lang="en-US" sz="1600" dirty="0">
                <a:latin typeface="Century "/>
              </a:rPr>
              <a:t> is seen, suggesting that employees from more developed cities tend to stay longer in their current organization.</a:t>
            </a:r>
          </a:p>
          <a:p>
            <a:pPr algn="just"/>
            <a:endParaRPr lang="en-US" sz="1600" dirty="0">
              <a:latin typeface="Century 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"/>
              </a:rPr>
              <a:t>Target vs Experience: </a:t>
            </a:r>
            <a:r>
              <a:rPr lang="en-US" sz="1600" dirty="0">
                <a:latin typeface="Century "/>
              </a:rPr>
              <a:t>Experience shows a </a:t>
            </a:r>
            <a:r>
              <a:rPr lang="en-US" sz="1600" b="1" dirty="0">
                <a:latin typeface="Century "/>
              </a:rPr>
              <a:t>weak negative correlation</a:t>
            </a:r>
            <a:r>
              <a:rPr lang="en-US" sz="1600" dirty="0">
                <a:latin typeface="Century "/>
              </a:rPr>
              <a:t>, implying that more experienced employees are slightly less likely to seek job changes.</a:t>
            </a:r>
          </a:p>
          <a:p>
            <a:pPr algn="just"/>
            <a:endParaRPr lang="en-US" sz="1600" dirty="0">
              <a:latin typeface="Century 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"/>
              </a:rPr>
              <a:t>Target vs Company Experience: </a:t>
            </a:r>
            <a:r>
              <a:rPr lang="en-US" sz="1600" dirty="0">
                <a:latin typeface="Century "/>
              </a:rPr>
              <a:t>Employees with longer tenure in the current company show a </a:t>
            </a:r>
            <a:r>
              <a:rPr lang="en-US" sz="1600" b="1" dirty="0">
                <a:latin typeface="Century "/>
              </a:rPr>
              <a:t>negative correlation</a:t>
            </a:r>
            <a:r>
              <a:rPr lang="en-US" sz="1600" dirty="0">
                <a:latin typeface="Century "/>
              </a:rPr>
              <a:t> with job change intent, indicating higher retention.</a:t>
            </a:r>
          </a:p>
          <a:p>
            <a:pPr algn="just"/>
            <a:endParaRPr lang="en-US" sz="1600" dirty="0">
              <a:latin typeface="Century 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"/>
              </a:rPr>
              <a:t>Inter-feature Correlation: </a:t>
            </a:r>
            <a:r>
              <a:rPr lang="en-US" sz="1600" dirty="0">
                <a:latin typeface="Century "/>
              </a:rPr>
              <a:t>Some experience-related features show moderate correlation with each other, but no strong multicollinearity is observed.</a:t>
            </a:r>
            <a:endParaRPr lang="en-IN" sz="1600" dirty="0">
              <a:latin typeface="Century "/>
            </a:endParaRPr>
          </a:p>
        </p:txBody>
      </p:sp>
      <p:pic>
        <p:nvPicPr>
          <p:cNvPr id="3" name="Picture 2" descr="A screenshot of a graph">
            <a:extLst>
              <a:ext uri="{FF2B5EF4-FFF2-40B4-BE49-F238E27FC236}">
                <a16:creationId xmlns:a16="http://schemas.microsoft.com/office/drawing/2014/main" id="{E9E5E283-397A-1984-8224-FCFC1CB4F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8289" y="2000263"/>
            <a:ext cx="4453241" cy="318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85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BDB90223-5D15-41E3-9664-BD96C3BD25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8"/>
          <a:stretch/>
        </p:blipFill>
        <p:spPr>
          <a:xfrm>
            <a:off x="0" y="0"/>
            <a:ext cx="12192000" cy="6857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E6C047-5885-D0BC-273F-A5DD1EE58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07690" y="6227099"/>
            <a:ext cx="1785976" cy="4629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7E559D-25DD-7691-812B-7E0FDA457E98}"/>
              </a:ext>
            </a:extLst>
          </p:cNvPr>
          <p:cNvSpPr txBox="1"/>
          <p:nvPr/>
        </p:nvSpPr>
        <p:spPr>
          <a:xfrm>
            <a:off x="483079" y="1199581"/>
            <a:ext cx="760849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i="0" dirty="0">
                <a:effectLst/>
                <a:latin typeface="Century "/>
              </a:rPr>
              <a:t>Irrelevant Feature Removal:</a:t>
            </a:r>
            <a:r>
              <a:rPr lang="en-US" sz="1600" i="0" dirty="0">
                <a:effectLst/>
                <a:latin typeface="Century "/>
              </a:rPr>
              <a:t> All features in the dataset appears to be relevant based on </a:t>
            </a:r>
            <a:r>
              <a:rPr lang="en-US" sz="1600" b="1" i="0" dirty="0">
                <a:effectLst/>
                <a:latin typeface="Century "/>
              </a:rPr>
              <a:t>EDA</a:t>
            </a:r>
            <a:r>
              <a:rPr lang="en-US" sz="1600" b="1" dirty="0">
                <a:latin typeface="Century "/>
              </a:rPr>
              <a:t>. </a:t>
            </a:r>
            <a:r>
              <a:rPr lang="en-US" sz="1600" dirty="0">
                <a:latin typeface="Century "/>
              </a:rPr>
              <a:t>We will retain all the columns, ensuring no valuable information is lost, especially given the dataset’s small size.</a:t>
            </a:r>
            <a:endParaRPr lang="en-US" sz="1600" b="1" i="0" dirty="0">
              <a:effectLst/>
              <a:latin typeface="Century 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latin typeface="Century 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"/>
              </a:rPr>
              <a:t>Missing Value Treatment:</a:t>
            </a:r>
            <a:r>
              <a:rPr lang="en-US" sz="1600" dirty="0">
                <a:latin typeface="Century "/>
              </a:rPr>
              <a:t> </a:t>
            </a:r>
            <a:r>
              <a:rPr lang="en-US" sz="1600" dirty="0">
                <a:latin typeface="Century" panose="02040604050505020304" pitchFamily="18" charset="0"/>
              </a:rPr>
              <a:t>Missing values were handled using appropriate imputation techniques to avoid excessive data loss. </a:t>
            </a:r>
            <a:endParaRPr lang="en-US" sz="1600" dirty="0">
              <a:latin typeface="Century 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latin typeface="Century 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Century" panose="02040604050505020304" pitchFamily="18" charset="0"/>
              </a:rPr>
              <a:t>Outliers were analyzed using the IQR method. Due to the small dataset size and robustness of tree-based models such as Random Forest and </a:t>
            </a:r>
            <a:r>
              <a:rPr lang="en-US" sz="1600" dirty="0" err="1">
                <a:latin typeface="Century" panose="02040604050505020304" pitchFamily="18" charset="0"/>
              </a:rPr>
              <a:t>XGBoost</a:t>
            </a:r>
            <a:r>
              <a:rPr lang="en-US" sz="1600" dirty="0">
                <a:latin typeface="Century" panose="02040604050505020304" pitchFamily="18" charset="0"/>
              </a:rPr>
              <a:t>, outliers were retained to avoid loss of valuable information.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latin typeface="Century 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"/>
              </a:rPr>
              <a:t>Categorical Feature Encoding:</a:t>
            </a:r>
            <a:r>
              <a:rPr lang="en-US" sz="1600" dirty="0">
                <a:latin typeface="Century "/>
              </a:rPr>
              <a:t> </a:t>
            </a:r>
            <a:r>
              <a:rPr lang="en-US" sz="1600" b="1" dirty="0">
                <a:latin typeface="Century "/>
              </a:rPr>
              <a:t>One-Hot Encoding</a:t>
            </a:r>
            <a:r>
              <a:rPr lang="en-US" sz="1600" dirty="0">
                <a:latin typeface="Century "/>
              </a:rPr>
              <a:t> was applied to </a:t>
            </a:r>
            <a:r>
              <a:rPr lang="en-US" sz="1600" b="1" dirty="0">
                <a:latin typeface="Century "/>
              </a:rPr>
              <a:t>nominal categorical features</a:t>
            </a:r>
            <a:r>
              <a:rPr lang="en-US" sz="1600" dirty="0">
                <a:latin typeface="Century "/>
              </a:rPr>
              <a:t> such as </a:t>
            </a:r>
            <a:r>
              <a:rPr lang="en-US" sz="1600" b="1" dirty="0">
                <a:latin typeface="Century "/>
              </a:rPr>
              <a:t>gender, company type, education level, company size, and major discipline</a:t>
            </a:r>
            <a:r>
              <a:rPr lang="en-US" sz="1600" dirty="0">
                <a:latin typeface="Century "/>
              </a:rPr>
              <a:t>, as these variables do not have any inherent order.</a:t>
            </a:r>
          </a:p>
          <a:p>
            <a:pPr algn="just"/>
            <a:endParaRPr lang="en-US" sz="1600" b="1" dirty="0">
              <a:latin typeface="Century 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"/>
              </a:rPr>
              <a:t>Feature Scaling:</a:t>
            </a:r>
            <a:r>
              <a:rPr lang="en-US" sz="1600" dirty="0">
                <a:latin typeface="Century "/>
              </a:rPr>
              <a:t> Feature scaling is important for machine learning algorithms that are </a:t>
            </a:r>
            <a:r>
              <a:rPr lang="en-US" sz="1600" b="1" dirty="0">
                <a:latin typeface="Century "/>
              </a:rPr>
              <a:t>sensitive to the magnitude and scale of input features</a:t>
            </a:r>
            <a:r>
              <a:rPr lang="en-US" sz="1600" dirty="0">
                <a:latin typeface="Century "/>
              </a:rPr>
              <a:t>, such as </a:t>
            </a:r>
            <a:r>
              <a:rPr lang="en-US" sz="1600" b="1" dirty="0">
                <a:latin typeface="Century "/>
              </a:rPr>
              <a:t>Logistic Regression</a:t>
            </a:r>
            <a:r>
              <a:rPr lang="en-US" sz="1600" dirty="0">
                <a:latin typeface="Century "/>
              </a:rPr>
              <a:t>. However, not all algorithms require scaling; </a:t>
            </a:r>
            <a:r>
              <a:rPr lang="en-US" sz="1600" b="1" dirty="0">
                <a:latin typeface="Century "/>
              </a:rPr>
              <a:t>tree-based models like Random Forests are scale-invariant</a:t>
            </a:r>
            <a:r>
              <a:rPr lang="en-US" sz="1600" dirty="0">
                <a:latin typeface="Century "/>
              </a:rPr>
              <a:t>.</a:t>
            </a:r>
            <a:endParaRPr lang="en-US" sz="1600" b="1" dirty="0">
              <a:latin typeface="Century "/>
            </a:endParaRPr>
          </a:p>
          <a:p>
            <a:pPr algn="just"/>
            <a:r>
              <a:rPr lang="en-US" sz="1600" dirty="0">
                <a:latin typeface="Rockwell" panose="02060603020205020403" pitchFamily="18" charset="0"/>
              </a:rPr>
              <a:t>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9B6FBC-6B00-19F8-CB15-00471022FEAB}"/>
              </a:ext>
            </a:extLst>
          </p:cNvPr>
          <p:cNvSpPr txBox="1"/>
          <p:nvPr/>
        </p:nvSpPr>
        <p:spPr>
          <a:xfrm>
            <a:off x="573075" y="674971"/>
            <a:ext cx="4627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</a:rPr>
              <a:t>PREPROCESSSING</a:t>
            </a:r>
            <a:endParaRPr lang="en-IN" sz="2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" panose="02040604050505020304" pitchFamily="18" charset="0"/>
            </a:endParaRPr>
          </a:p>
        </p:txBody>
      </p:sp>
      <p:pic>
        <p:nvPicPr>
          <p:cNvPr id="22" name="Picture 21" descr="A hand pointing at a group of people&#10;&#10;Description automatically generated">
            <a:extLst>
              <a:ext uri="{FF2B5EF4-FFF2-40B4-BE49-F238E27FC236}">
                <a16:creationId xmlns:a16="http://schemas.microsoft.com/office/drawing/2014/main" id="{40A84B47-4A6A-0687-0FCB-DD218228D6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272" y="2109101"/>
            <a:ext cx="3657558" cy="346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64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BDB90223-5D15-41E3-9664-BD96C3BD25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6" r="-1" b="-1"/>
          <a:stretch/>
        </p:blipFill>
        <p:spPr>
          <a:xfrm>
            <a:off x="0" y="0"/>
            <a:ext cx="12330550" cy="68567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E6C047-5885-D0BC-273F-A5DD1EE58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07690" y="6227099"/>
            <a:ext cx="1785976" cy="4629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2E2FA6-E90D-0FA7-03B2-ECEA30EDCDF0}"/>
              </a:ext>
            </a:extLst>
          </p:cNvPr>
          <p:cNvSpPr txBox="1"/>
          <p:nvPr/>
        </p:nvSpPr>
        <p:spPr>
          <a:xfrm>
            <a:off x="523762" y="645543"/>
            <a:ext cx="4556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"/>
              </a:rPr>
              <a:t>MODEL SELECTION</a:t>
            </a:r>
            <a:endParaRPr lang="en-IN" sz="24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CE26E7-A1D5-1AC8-11BF-F4D4FBCDD193}"/>
              </a:ext>
            </a:extLst>
          </p:cNvPr>
          <p:cNvSpPr txBox="1"/>
          <p:nvPr/>
        </p:nvSpPr>
        <p:spPr>
          <a:xfrm>
            <a:off x="432905" y="1176619"/>
            <a:ext cx="2248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Rockwell" panose="02060603020205020403" pitchFamily="18" charset="0"/>
              </a:rPr>
              <a:t> Models used:</a:t>
            </a:r>
            <a:endParaRPr lang="en-IN" dirty="0">
              <a:latin typeface="Rockwell" panose="020606030202050204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36641C-1BCE-E6F1-E347-BCB8809EF7EA}"/>
              </a:ext>
            </a:extLst>
          </p:cNvPr>
          <p:cNvSpPr/>
          <p:nvPr/>
        </p:nvSpPr>
        <p:spPr>
          <a:xfrm>
            <a:off x="1069675" y="1647591"/>
            <a:ext cx="9920379" cy="12699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spcBef>
                <a:spcPts val="600"/>
              </a:spcBef>
            </a:pPr>
            <a:r>
              <a:rPr lang="en-US" sz="1600" b="1" u="sng" dirty="0">
                <a:latin typeface="Rockwell" panose="02060603020205020403" pitchFamily="18" charset="0"/>
              </a:rPr>
              <a:t>Logistic Regression</a:t>
            </a:r>
            <a:r>
              <a:rPr lang="en-US" sz="1600" b="1" dirty="0">
                <a:latin typeface="Rockwell" panose="02060603020205020403" pitchFamily="18" charset="0"/>
              </a:rPr>
              <a:t>:  </a:t>
            </a:r>
            <a:r>
              <a:rPr lang="en-US" sz="1600" dirty="0">
                <a:latin typeface="Century" panose="02040604050505020304" pitchFamily="18" charset="0"/>
              </a:rPr>
              <a:t>Logistic Regression was used as a </a:t>
            </a:r>
            <a:r>
              <a:rPr lang="en-US" sz="1600" b="1" dirty="0">
                <a:latin typeface="Century" panose="02040604050505020304" pitchFamily="18" charset="0"/>
              </a:rPr>
              <a:t>baseline binary classification model</a:t>
            </a:r>
            <a:r>
              <a:rPr lang="en-US" sz="1600" dirty="0">
                <a:latin typeface="Century" panose="02040604050505020304" pitchFamily="18" charset="0"/>
              </a:rPr>
              <a:t> to estimate the probability of employee job change. Its simplicity and interpretability help in understanding how individual features influence attrition risk.</a:t>
            </a:r>
          </a:p>
        </p:txBody>
      </p:sp>
      <p:pic>
        <p:nvPicPr>
          <p:cNvPr id="9" name="Graphic 8" descr="Bar graph with upward trend with solid fill">
            <a:extLst>
              <a:ext uri="{FF2B5EF4-FFF2-40B4-BE49-F238E27FC236}">
                <a16:creationId xmlns:a16="http://schemas.microsoft.com/office/drawing/2014/main" id="{9DD2F87D-A2AB-D34E-CAF9-9223D6905B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2333" y="1923306"/>
            <a:ext cx="574813" cy="5748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F1FB7D5-C018-E9F2-3365-BEEF81DF0251}"/>
              </a:ext>
            </a:extLst>
          </p:cNvPr>
          <p:cNvSpPr/>
          <p:nvPr/>
        </p:nvSpPr>
        <p:spPr>
          <a:xfrm>
            <a:off x="1069675" y="3113549"/>
            <a:ext cx="9920380" cy="115880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600" b="1" u="sng" dirty="0">
                <a:latin typeface="Rockwell" panose="02060603020205020403" pitchFamily="18" charset="0"/>
              </a:rPr>
              <a:t>Random Forest Algorithm</a:t>
            </a:r>
            <a:r>
              <a:rPr lang="en-US" sz="1600" b="1" dirty="0">
                <a:latin typeface="Rockwell" panose="02060603020205020403" pitchFamily="18" charset="0"/>
              </a:rPr>
              <a:t>: </a:t>
            </a:r>
            <a:r>
              <a:rPr lang="en-US" sz="1600" dirty="0">
                <a:latin typeface="Century" panose="02040604050505020304" pitchFamily="18" charset="0"/>
              </a:rPr>
              <a:t>Random Forest was applied to capture </a:t>
            </a:r>
            <a:r>
              <a:rPr lang="en-US" sz="1600" b="1" dirty="0">
                <a:latin typeface="Century" panose="02040604050505020304" pitchFamily="18" charset="0"/>
              </a:rPr>
              <a:t>non-linear relationships and complex feature interactions</a:t>
            </a:r>
            <a:r>
              <a:rPr lang="en-US" sz="1600" dirty="0">
                <a:latin typeface="Century" panose="02040604050505020304" pitchFamily="18" charset="0"/>
              </a:rPr>
              <a:t> among employee attributes. Its ensemble nature improves robustness and reduces overfitting, leading to better predictive performance.</a:t>
            </a:r>
          </a:p>
        </p:txBody>
      </p:sp>
      <p:pic>
        <p:nvPicPr>
          <p:cNvPr id="13" name="Graphic 12" descr="Social network with solid fill">
            <a:extLst>
              <a:ext uri="{FF2B5EF4-FFF2-40B4-BE49-F238E27FC236}">
                <a16:creationId xmlns:a16="http://schemas.microsoft.com/office/drawing/2014/main" id="{2A28DFEE-F662-6DC5-BF8E-0B8CB2F642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46898" y="3152199"/>
            <a:ext cx="746768" cy="74676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E38BB81-FF0B-D49F-27DE-2A08F4C4D532}"/>
              </a:ext>
            </a:extLst>
          </p:cNvPr>
          <p:cNvSpPr/>
          <p:nvPr/>
        </p:nvSpPr>
        <p:spPr>
          <a:xfrm>
            <a:off x="1069675" y="4500631"/>
            <a:ext cx="9920379" cy="12699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600" b="1" u="sng" dirty="0" err="1">
                <a:latin typeface="Rockwell" panose="02060603020205020403" pitchFamily="18" charset="0"/>
              </a:rPr>
              <a:t>XGBoost</a:t>
            </a:r>
            <a:r>
              <a:rPr lang="en-US" sz="1600" b="1" dirty="0">
                <a:latin typeface="Rockwell" panose="02060603020205020403" pitchFamily="18" charset="0"/>
              </a:rPr>
              <a:t>: </a:t>
            </a:r>
            <a:r>
              <a:rPr lang="en-US" sz="1600" dirty="0" err="1">
                <a:latin typeface="Rockwell" panose="02060603020205020403" pitchFamily="18" charset="0"/>
              </a:rPr>
              <a:t>XGBoost</a:t>
            </a:r>
            <a:r>
              <a:rPr lang="en-US" sz="1600" dirty="0">
                <a:latin typeface="Rockwell" panose="02060603020205020403" pitchFamily="18" charset="0"/>
              </a:rPr>
              <a:t> is an advanced </a:t>
            </a:r>
            <a:r>
              <a:rPr lang="en-US" sz="1600" b="1" dirty="0">
                <a:latin typeface="Rockwell" panose="02060603020205020403" pitchFamily="18" charset="0"/>
              </a:rPr>
              <a:t>gradient boosting algorithm</a:t>
            </a:r>
            <a:r>
              <a:rPr lang="en-US" sz="1600" dirty="0">
                <a:latin typeface="Rockwell" panose="02060603020205020403" pitchFamily="18" charset="0"/>
              </a:rPr>
              <a:t> designed to enhance model accuracy and efficiency. It builds models sequentially to correct previous errors, making it highly effective for </a:t>
            </a:r>
            <a:r>
              <a:rPr lang="en-US" sz="1600" b="1" dirty="0">
                <a:latin typeface="Rockwell" panose="02060603020205020403" pitchFamily="18" charset="0"/>
              </a:rPr>
              <a:t>predicting employee job change likelihood</a:t>
            </a:r>
            <a:r>
              <a:rPr lang="en-US" sz="1600" dirty="0">
                <a:latin typeface="Rockwell" panose="02060603020205020403" pitchFamily="18" charset="0"/>
              </a:rPr>
              <a:t> in complex datasets.</a:t>
            </a:r>
            <a:endParaRPr lang="en-IN" sz="1600" b="1" dirty="0">
              <a:latin typeface="Rockwell" panose="02060603020205020403" pitchFamily="18" charset="0"/>
            </a:endParaRPr>
          </a:p>
        </p:txBody>
      </p:sp>
      <p:pic>
        <p:nvPicPr>
          <p:cNvPr id="16" name="Graphic 15" descr="Lightning bolt with solid fill">
            <a:extLst>
              <a:ext uri="{FF2B5EF4-FFF2-40B4-BE49-F238E27FC236}">
                <a16:creationId xmlns:a16="http://schemas.microsoft.com/office/drawing/2014/main" id="{890CE20E-71AE-C5B2-10AC-1E0B32D4B6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5560" y="4786374"/>
            <a:ext cx="556404" cy="55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96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device">
            <a:extLst>
              <a:ext uri="{FF2B5EF4-FFF2-40B4-BE49-F238E27FC236}">
                <a16:creationId xmlns:a16="http://schemas.microsoft.com/office/drawing/2014/main" id="{0278AC3E-54ED-E283-CA32-B8A1413980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8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3519948-9AD0-513D-5101-128B13EE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475" y="500465"/>
            <a:ext cx="6554907" cy="708894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"/>
              </a:rPr>
              <a:t>Advantage of Models Use</a:t>
            </a:r>
            <a:endParaRPr lang="en-IN" sz="2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206775-24E6-1D3D-CF7A-200DE4C32692}"/>
              </a:ext>
            </a:extLst>
          </p:cNvPr>
          <p:cNvSpPr txBox="1"/>
          <p:nvPr/>
        </p:nvSpPr>
        <p:spPr>
          <a:xfrm>
            <a:off x="707365" y="1423358"/>
            <a:ext cx="10627744" cy="118494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b="1" u="sng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</a:rPr>
              <a:t>Logistic Regression: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Century" panose="02040604050505020304" pitchFamily="18" charset="0"/>
              </a:rPr>
              <a:t>Simple and fast to train.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Century" panose="02040604050505020304" pitchFamily="18" charset="0"/>
              </a:rPr>
              <a:t>Easy to interpret and explain to HR teams.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Century" panose="02040604050505020304" pitchFamily="18" charset="0"/>
              </a:rPr>
              <a:t>Provides probability scores for attrition risk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entury" panose="02040604050505020304" pitchFamily="18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C55AAD-1821-750D-2911-7557BFE3B3FB}"/>
              </a:ext>
            </a:extLst>
          </p:cNvPr>
          <p:cNvSpPr txBox="1"/>
          <p:nvPr/>
        </p:nvSpPr>
        <p:spPr>
          <a:xfrm>
            <a:off x="707365" y="3033985"/>
            <a:ext cx="10627744" cy="115416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</a:rPr>
              <a:t>Random Forest: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entury" panose="02040604050505020304" pitchFamily="18" charset="0"/>
              </a:rPr>
              <a:t>Handles non-linear relationships effectively.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entury" panose="02040604050505020304" pitchFamily="18" charset="0"/>
              </a:rPr>
              <a:t>Robust to outliers and noisy data.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entury" panose="02040604050505020304" pitchFamily="18" charset="0"/>
              </a:rPr>
              <a:t>Reduces overfitting through ensemble learning.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BA6003-291E-2967-F0C2-6D5BECDA1ABB}"/>
              </a:ext>
            </a:extLst>
          </p:cNvPr>
          <p:cNvSpPr txBox="1"/>
          <p:nvPr/>
        </p:nvSpPr>
        <p:spPr>
          <a:xfrm>
            <a:off x="707365" y="4756840"/>
            <a:ext cx="10627744" cy="115416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</a:rPr>
              <a:t>XGBoost</a:t>
            </a:r>
            <a:r>
              <a:rPr lang="en-US" sz="1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</a:rPr>
              <a:t>: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entury" panose="02040604050505020304" pitchFamily="18" charset="0"/>
              </a:rPr>
              <a:t>High prediction accuracy and strong generalization.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entury" panose="02040604050505020304" pitchFamily="18" charset="0"/>
              </a:rPr>
              <a:t>Handles complex feature interactions efficiently.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entury" panose="02040604050505020304" pitchFamily="18" charset="0"/>
              </a:rPr>
              <a:t>Performs well on structured and imbalanced datasets.</a:t>
            </a:r>
          </a:p>
        </p:txBody>
      </p:sp>
    </p:spTree>
    <p:extLst>
      <p:ext uri="{BB962C8B-B14F-4D97-AF65-F5344CB8AC3E}">
        <p14:creationId xmlns:p14="http://schemas.microsoft.com/office/powerpoint/2010/main" val="3122771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device">
            <a:extLst>
              <a:ext uri="{FF2B5EF4-FFF2-40B4-BE49-F238E27FC236}">
                <a16:creationId xmlns:a16="http://schemas.microsoft.com/office/drawing/2014/main" id="{34F484E0-946A-A1A8-1810-0FBE1D340E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8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B37BB36-9BF5-C305-DD61-46B398EC09C0}"/>
              </a:ext>
            </a:extLst>
          </p:cNvPr>
          <p:cNvSpPr txBox="1">
            <a:spLocks/>
          </p:cNvSpPr>
          <p:nvPr/>
        </p:nvSpPr>
        <p:spPr>
          <a:xfrm>
            <a:off x="836762" y="718629"/>
            <a:ext cx="4364157" cy="570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"/>
              </a:rPr>
              <a:t>Disadvantages of  Models Used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84E9D8-AFFA-AB4C-FBC2-9AC8B3714F86}"/>
              </a:ext>
            </a:extLst>
          </p:cNvPr>
          <p:cNvSpPr txBox="1"/>
          <p:nvPr/>
        </p:nvSpPr>
        <p:spPr>
          <a:xfrm>
            <a:off x="983410" y="1397479"/>
            <a:ext cx="10437963" cy="101053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"/>
              </a:rPr>
              <a:t>Logistic Regression: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entury "/>
              </a:rPr>
              <a:t>Assumes linear relationship between features and target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entury "/>
              </a:rPr>
              <a:t>Underfits complex patterns in employee behavior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DDF435-3CF9-A8A4-0905-60FBADA703B6}"/>
              </a:ext>
            </a:extLst>
          </p:cNvPr>
          <p:cNvSpPr txBox="1"/>
          <p:nvPr/>
        </p:nvSpPr>
        <p:spPr>
          <a:xfrm>
            <a:off x="983410" y="2987853"/>
            <a:ext cx="10437964" cy="8822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"/>
              </a:rPr>
              <a:t>Random Forest: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entury "/>
              </a:rPr>
              <a:t>Less interpretable compared to Logistic Regression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entury "/>
              </a:rPr>
              <a:t>Computationally more expensive for large datasets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A46B67-27D7-2D7F-090F-57135ACFAF58}"/>
              </a:ext>
            </a:extLst>
          </p:cNvPr>
          <p:cNvSpPr txBox="1"/>
          <p:nvPr/>
        </p:nvSpPr>
        <p:spPr>
          <a:xfrm>
            <a:off x="983408" y="4548996"/>
            <a:ext cx="10437965" cy="115416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"/>
              </a:rPr>
              <a:t>XGBoost</a:t>
            </a:r>
            <a:r>
              <a:rPr lang="en-US" sz="1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"/>
              </a:rPr>
              <a:t>: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entury "/>
              </a:rPr>
              <a:t>Requires careful hyperparameter tuning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entury "/>
              </a:rPr>
              <a:t>More complex and less interpretable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entury "/>
              </a:rPr>
              <a:t>Higher computational cost</a:t>
            </a:r>
          </a:p>
        </p:txBody>
      </p:sp>
    </p:spTree>
    <p:extLst>
      <p:ext uri="{BB962C8B-B14F-4D97-AF65-F5344CB8AC3E}">
        <p14:creationId xmlns:p14="http://schemas.microsoft.com/office/powerpoint/2010/main" val="725991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device">
            <a:extLst>
              <a:ext uri="{FF2B5EF4-FFF2-40B4-BE49-F238E27FC236}">
                <a16:creationId xmlns:a16="http://schemas.microsoft.com/office/drawing/2014/main" id="{C31E62B6-6CF2-55E3-ABD2-FC9036C9B7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8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B9AFC0F-748C-5774-D110-E8D278965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66" y="577548"/>
            <a:ext cx="10653621" cy="509911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</a:rPr>
              <a:t>Confusion Matrix</a:t>
            </a:r>
            <a:endParaRPr lang="en-IN" sz="2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" panose="02040604050505020304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F5AE0D0-715F-FD2B-9E13-47C04AAB79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817329"/>
              </p:ext>
            </p:extLst>
          </p:nvPr>
        </p:nvGraphicFramePr>
        <p:xfrm>
          <a:off x="518455" y="1713064"/>
          <a:ext cx="2885057" cy="3046942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1278860">
                  <a:extLst>
                    <a:ext uri="{9D8B030D-6E8A-4147-A177-3AD203B41FA5}">
                      <a16:colId xmlns:a16="http://schemas.microsoft.com/office/drawing/2014/main" val="3838404094"/>
                    </a:ext>
                  </a:extLst>
                </a:gridCol>
                <a:gridCol w="1606197">
                  <a:extLst>
                    <a:ext uri="{9D8B030D-6E8A-4147-A177-3AD203B41FA5}">
                      <a16:colId xmlns:a16="http://schemas.microsoft.com/office/drawing/2014/main" val="2468870188"/>
                    </a:ext>
                  </a:extLst>
                </a:gridCol>
              </a:tblGrid>
              <a:tr h="336337">
                <a:tc>
                  <a:txBody>
                    <a:bodyPr/>
                    <a:lstStyle/>
                    <a:p>
                      <a:pPr algn="just"/>
                      <a:r>
                        <a:rPr lang="en-US" sz="1500" dirty="0">
                          <a:latin typeface="Century" panose="02040604050505020304" pitchFamily="18" charset="0"/>
                        </a:rPr>
                        <a:t>Term</a:t>
                      </a:r>
                      <a:endParaRPr lang="en-IN" sz="15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500" dirty="0">
                          <a:latin typeface="Century" panose="02040604050505020304" pitchFamily="18" charset="0"/>
                        </a:rPr>
                        <a:t>Meaning</a:t>
                      </a:r>
                      <a:endParaRPr lang="en-IN" sz="15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0110455"/>
                  </a:ext>
                </a:extLst>
              </a:tr>
              <a:tr h="572918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entury" panose="02040604050505020304" pitchFamily="18" charset="0"/>
                        </a:rPr>
                        <a:t>True Positive (TP)</a:t>
                      </a:r>
                      <a:endParaRPr lang="en-IN" sz="12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entury" panose="02040604050505020304" pitchFamily="18" charset="0"/>
                        </a:rPr>
                        <a:t>Employee </a:t>
                      </a:r>
                      <a:r>
                        <a:rPr lang="en-US" sz="1200" b="1" dirty="0">
                          <a:latin typeface="Century" panose="02040604050505020304" pitchFamily="18" charset="0"/>
                        </a:rPr>
                        <a:t>correctly predicted as likely to leave</a:t>
                      </a:r>
                      <a:endParaRPr lang="en-IN" sz="12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036538"/>
                  </a:ext>
                </a:extLst>
              </a:tr>
              <a:tr h="73660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entury" panose="02040604050505020304" pitchFamily="18" charset="0"/>
                        </a:rPr>
                        <a:t>False Negative (FN)</a:t>
                      </a:r>
                      <a:endParaRPr lang="en-IN" sz="12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entury" panose="02040604050505020304" pitchFamily="18" charset="0"/>
                        </a:rPr>
                        <a:t>Employee </a:t>
                      </a:r>
                      <a:r>
                        <a:rPr lang="en-US" sz="1200" b="1" dirty="0">
                          <a:latin typeface="Century" panose="02040604050505020304" pitchFamily="18" charset="0"/>
                        </a:rPr>
                        <a:t>likely to leave but predicted as stable</a:t>
                      </a:r>
                      <a:r>
                        <a:rPr lang="en-US" sz="1200" dirty="0">
                          <a:latin typeface="Century" panose="02040604050505020304" pitchFamily="18" charset="0"/>
                        </a:rPr>
                        <a:t> (</a:t>
                      </a:r>
                      <a:r>
                        <a:rPr lang="en-US" sz="1200" b="1" dirty="0">
                          <a:latin typeface="Century" panose="02040604050505020304" pitchFamily="18" charset="0"/>
                        </a:rPr>
                        <a:t>most dangerous</a:t>
                      </a:r>
                      <a:r>
                        <a:rPr lang="en-US" sz="1200" dirty="0">
                          <a:latin typeface="Century" panose="02040604050505020304" pitchFamily="18" charset="0"/>
                        </a:rPr>
                        <a:t>)</a:t>
                      </a:r>
                      <a:endParaRPr lang="en-IN" sz="12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8998413"/>
                  </a:ext>
                </a:extLst>
              </a:tr>
              <a:tr h="572918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entury" panose="02040604050505020304" pitchFamily="18" charset="0"/>
                        </a:rPr>
                        <a:t>False Positive (FP)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entury" panose="02040604050505020304" pitchFamily="18" charset="0"/>
                        </a:rPr>
                        <a:t>Employee </a:t>
                      </a:r>
                      <a:r>
                        <a:rPr lang="en-US" sz="1200" b="1" dirty="0">
                          <a:latin typeface="Century" panose="02040604050505020304" pitchFamily="18" charset="0"/>
                        </a:rPr>
                        <a:t>predicted to leave but actually stayed</a:t>
                      </a:r>
                      <a:endParaRPr lang="en-IN" sz="12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52447"/>
                  </a:ext>
                </a:extLst>
              </a:tr>
              <a:tr h="607485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entury" panose="02040604050505020304" pitchFamily="18" charset="0"/>
                        </a:rPr>
                        <a:t>True Negative (TN)</a:t>
                      </a:r>
                      <a:endParaRPr lang="en-IN" sz="12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entury" panose="02040604050505020304" pitchFamily="18" charset="0"/>
                        </a:rPr>
                        <a:t>Employee </a:t>
                      </a:r>
                      <a:r>
                        <a:rPr lang="en-US" sz="1200" b="1" dirty="0">
                          <a:latin typeface="Century" panose="02040604050505020304" pitchFamily="18" charset="0"/>
                        </a:rPr>
                        <a:t>correctly predicted as stable</a:t>
                      </a:r>
                      <a:endParaRPr lang="en-IN" sz="1200" dirty="0">
                        <a:latin typeface="Century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748673"/>
                  </a:ext>
                </a:extLst>
              </a:tr>
            </a:tbl>
          </a:graphicData>
        </a:graphic>
      </p:graphicFrame>
      <p:pic>
        <p:nvPicPr>
          <p:cNvPr id="7" name="Picture 6" descr="A graph showing a logistic regression confusion matrix">
            <a:extLst>
              <a:ext uri="{FF2B5EF4-FFF2-40B4-BE49-F238E27FC236}">
                <a16:creationId xmlns:a16="http://schemas.microsoft.com/office/drawing/2014/main" id="{92FC06A2-B5C0-5A79-083F-9F28CA512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232" y="203980"/>
            <a:ext cx="2781386" cy="2212466"/>
          </a:xfrm>
          <a:prstGeom prst="rect">
            <a:avLst/>
          </a:prstGeom>
        </p:spPr>
      </p:pic>
      <p:pic>
        <p:nvPicPr>
          <p:cNvPr id="9" name="Picture 8" descr="A graph showing a number of forest confusion matrix">
            <a:extLst>
              <a:ext uri="{FF2B5EF4-FFF2-40B4-BE49-F238E27FC236}">
                <a16:creationId xmlns:a16="http://schemas.microsoft.com/office/drawing/2014/main" id="{D4009EF0-130B-1B13-9DB7-1E15C0A26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232" y="2416446"/>
            <a:ext cx="2781386" cy="2128426"/>
          </a:xfrm>
          <a:prstGeom prst="rect">
            <a:avLst/>
          </a:prstGeom>
        </p:spPr>
      </p:pic>
      <p:pic>
        <p:nvPicPr>
          <p:cNvPr id="11" name="Picture 10" descr="A blue squares with white text">
            <a:extLst>
              <a:ext uri="{FF2B5EF4-FFF2-40B4-BE49-F238E27FC236}">
                <a16:creationId xmlns:a16="http://schemas.microsoft.com/office/drawing/2014/main" id="{82420573-51B2-7A84-5B76-887F05B24F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232" y="4525594"/>
            <a:ext cx="2781386" cy="21284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C5B302-1EA2-273D-F39F-E6E0DF1550E9}"/>
              </a:ext>
            </a:extLst>
          </p:cNvPr>
          <p:cNvSpPr txBox="1"/>
          <p:nvPr/>
        </p:nvSpPr>
        <p:spPr>
          <a:xfrm>
            <a:off x="3563419" y="605694"/>
            <a:ext cx="4880696" cy="19287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>
              <a:spcBef>
                <a:spcPts val="100"/>
              </a:spcBef>
              <a:spcAft>
                <a:spcPts val="100"/>
              </a:spcAft>
            </a:pPr>
            <a:r>
              <a:rPr lang="en-US" sz="15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</a:rPr>
              <a:t>Logistic Regression:</a:t>
            </a:r>
          </a:p>
          <a:p>
            <a:pPr marL="285750" indent="-285750" algn="just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latin typeface="Century" panose="02040604050505020304" pitchFamily="18" charset="0"/>
              </a:rPr>
              <a:t>True Negative = 2325</a:t>
            </a:r>
            <a:endParaRPr lang="en-US" sz="1500" dirty="0">
              <a:latin typeface="Century" panose="02040604050505020304" pitchFamily="18" charset="0"/>
            </a:endParaRPr>
          </a:p>
          <a:p>
            <a:pPr marL="285750" indent="-285750" algn="just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latin typeface="Century" panose="02040604050505020304" pitchFamily="18" charset="0"/>
              </a:rPr>
              <a:t>False Positive = 552</a:t>
            </a:r>
            <a:r>
              <a:rPr lang="en-US" sz="1500" dirty="0">
                <a:latin typeface="Century" panose="02040604050505020304" pitchFamily="18" charset="0"/>
              </a:rPr>
              <a:t> </a:t>
            </a:r>
          </a:p>
          <a:p>
            <a:pPr marL="285750" indent="-285750" algn="just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latin typeface="Century" panose="02040604050505020304" pitchFamily="18" charset="0"/>
              </a:rPr>
              <a:t>False Negative = 454</a:t>
            </a:r>
            <a:r>
              <a:rPr lang="en-US" sz="1500" dirty="0">
                <a:latin typeface="Century" panose="02040604050505020304" pitchFamily="18" charset="0"/>
              </a:rPr>
              <a:t> </a:t>
            </a:r>
          </a:p>
          <a:p>
            <a:pPr marL="285750" indent="-285750" algn="just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latin typeface="Century" panose="02040604050505020304" pitchFamily="18" charset="0"/>
              </a:rPr>
              <a:t>True Positive = 2422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</a:pPr>
            <a:r>
              <a:rPr lang="en-US" sz="1200" dirty="0">
                <a:latin typeface="Century" panose="02040604050505020304" pitchFamily="18" charset="0"/>
              </a:rPr>
              <a:t>It</a:t>
            </a:r>
            <a:r>
              <a:rPr lang="en-US" sz="1200" b="1" dirty="0">
                <a:latin typeface="Century" panose="02040604050505020304" pitchFamily="18" charset="0"/>
              </a:rPr>
              <a:t> </a:t>
            </a:r>
            <a:r>
              <a:rPr lang="en-US" sz="1200" dirty="0">
                <a:latin typeface="Century" panose="02040604050505020304" pitchFamily="18" charset="0"/>
              </a:rPr>
              <a:t>identifies many employees correctly, but produces a relatively </a:t>
            </a:r>
            <a:r>
              <a:rPr lang="en-US" sz="1200" b="1" dirty="0">
                <a:latin typeface="Century" panose="02040604050505020304" pitchFamily="18" charset="0"/>
              </a:rPr>
              <a:t>higher number of false negatives</a:t>
            </a:r>
            <a:r>
              <a:rPr lang="en-US" sz="1200" dirty="0">
                <a:latin typeface="Century" panose="02040604050505020304" pitchFamily="18" charset="0"/>
              </a:rPr>
              <a:t>, indicating underfitting and limited ability to capture complex attrition pattern.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4C3AC4-5699-35F7-C16A-BD602839AB7E}"/>
              </a:ext>
            </a:extLst>
          </p:cNvPr>
          <p:cNvSpPr txBox="1"/>
          <p:nvPr/>
        </p:nvSpPr>
        <p:spPr>
          <a:xfrm>
            <a:off x="3563187" y="2773392"/>
            <a:ext cx="4880696" cy="161582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5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</a:rPr>
              <a:t>Random Forest: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latin typeface="Century" panose="02040604050505020304" pitchFamily="18" charset="0"/>
              </a:rPr>
              <a:t>True Negative</a:t>
            </a:r>
            <a:r>
              <a:rPr lang="en-IN" sz="1500" b="1" dirty="0">
                <a:latin typeface="Century" panose="02040604050505020304" pitchFamily="18" charset="0"/>
              </a:rPr>
              <a:t> = 2432</a:t>
            </a:r>
            <a:endParaRPr lang="en-IN" sz="1500" dirty="0">
              <a:latin typeface="Century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latin typeface="Century" panose="02040604050505020304" pitchFamily="18" charset="0"/>
              </a:rPr>
              <a:t>False Positive</a:t>
            </a:r>
            <a:r>
              <a:rPr lang="en-IN" sz="1500" b="1" dirty="0">
                <a:latin typeface="Century" panose="02040604050505020304" pitchFamily="18" charset="0"/>
              </a:rPr>
              <a:t> = 445</a:t>
            </a:r>
            <a:endParaRPr lang="en-IN" sz="1500" dirty="0">
              <a:latin typeface="Century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latin typeface="Century" panose="02040604050505020304" pitchFamily="18" charset="0"/>
              </a:rPr>
              <a:t>False Negative</a:t>
            </a:r>
            <a:r>
              <a:rPr lang="en-IN" sz="1500" b="1" dirty="0">
                <a:latin typeface="Century" panose="02040604050505020304" pitchFamily="18" charset="0"/>
              </a:rPr>
              <a:t> = 476</a:t>
            </a:r>
            <a:endParaRPr lang="en-IN" sz="1500" dirty="0">
              <a:latin typeface="Century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latin typeface="Century" panose="02040604050505020304" pitchFamily="18" charset="0"/>
              </a:rPr>
              <a:t>True Positive</a:t>
            </a:r>
            <a:r>
              <a:rPr lang="en-IN" sz="1500" b="1" dirty="0">
                <a:latin typeface="Century" panose="02040604050505020304" pitchFamily="18" charset="0"/>
              </a:rPr>
              <a:t> = 2400</a:t>
            </a:r>
          </a:p>
          <a:p>
            <a:pPr algn="just"/>
            <a:r>
              <a:rPr lang="en-IN" sz="1200" dirty="0">
                <a:latin typeface="Century" panose="02040604050505020304" pitchFamily="18" charset="0"/>
              </a:rPr>
              <a:t>It </a:t>
            </a:r>
            <a:r>
              <a:rPr lang="en-US" sz="1200" dirty="0">
                <a:latin typeface="Century" panose="02040604050505020304" pitchFamily="18" charset="0"/>
              </a:rPr>
              <a:t>improves stability prediction and reduces false positives, but still misclassifies some high-risk employees as stable</a:t>
            </a:r>
            <a:r>
              <a:rPr lang="en-US" sz="1200" dirty="0"/>
              <a:t>.</a:t>
            </a:r>
            <a:endParaRPr lang="en-IN" sz="1200" dirty="0">
              <a:latin typeface="Century" panose="020406040505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692A64-7DED-6456-F97E-AA7D1D943239}"/>
              </a:ext>
            </a:extLst>
          </p:cNvPr>
          <p:cNvSpPr txBox="1"/>
          <p:nvPr/>
        </p:nvSpPr>
        <p:spPr>
          <a:xfrm>
            <a:off x="3563187" y="4628184"/>
            <a:ext cx="4880696" cy="180049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5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</a:rPr>
              <a:t>XGBoost</a:t>
            </a:r>
            <a:r>
              <a:rPr lang="en-IN" sz="15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</a:rPr>
              <a:t>:</a:t>
            </a:r>
            <a:r>
              <a:rPr lang="en-IN" sz="1500" b="1" dirty="0">
                <a:latin typeface="Century" panose="02040604050505020304" pitchFamily="18" charset="0"/>
              </a:rPr>
              <a:t> (BEST MODEL)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latin typeface="Century" panose="02040604050505020304" pitchFamily="18" charset="0"/>
              </a:rPr>
              <a:t>True Negative</a:t>
            </a:r>
            <a:r>
              <a:rPr lang="en-IN" sz="1500" b="1" dirty="0">
                <a:latin typeface="Century" panose="02040604050505020304" pitchFamily="18" charset="0"/>
              </a:rPr>
              <a:t> = 2432</a:t>
            </a:r>
            <a:endParaRPr lang="en-IN" sz="1500" dirty="0">
              <a:latin typeface="Century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latin typeface="Century" panose="02040604050505020304" pitchFamily="18" charset="0"/>
              </a:rPr>
              <a:t>False Positive</a:t>
            </a:r>
            <a:r>
              <a:rPr lang="en-IN" sz="1500" b="1" dirty="0">
                <a:latin typeface="Century" panose="02040604050505020304" pitchFamily="18" charset="0"/>
              </a:rPr>
              <a:t> = 445</a:t>
            </a:r>
            <a:endParaRPr lang="en-IN" sz="1500" dirty="0">
              <a:latin typeface="Century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latin typeface="Century" panose="02040604050505020304" pitchFamily="18" charset="0"/>
              </a:rPr>
              <a:t>False Negative</a:t>
            </a:r>
            <a:r>
              <a:rPr lang="en-IN" sz="1500" b="1" dirty="0">
                <a:latin typeface="Century" panose="02040604050505020304" pitchFamily="18" charset="0"/>
              </a:rPr>
              <a:t> = 386</a:t>
            </a:r>
            <a:r>
              <a:rPr lang="en-IN" sz="1500" dirty="0">
                <a:latin typeface="Century" panose="020406040505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latin typeface="Century" panose="02040604050505020304" pitchFamily="18" charset="0"/>
              </a:rPr>
              <a:t>True Positive</a:t>
            </a:r>
            <a:r>
              <a:rPr lang="en-IN" sz="1500" b="1" dirty="0">
                <a:latin typeface="Century" panose="02040604050505020304" pitchFamily="18" charset="0"/>
              </a:rPr>
              <a:t> = 2490</a:t>
            </a:r>
            <a:r>
              <a:rPr lang="en-IN" sz="1500" dirty="0">
                <a:latin typeface="Century" panose="02040604050505020304" pitchFamily="18" charset="0"/>
              </a:rPr>
              <a:t> </a:t>
            </a:r>
          </a:p>
          <a:p>
            <a:pPr algn="just"/>
            <a:r>
              <a:rPr lang="en-IN" sz="1200" dirty="0">
                <a:latin typeface="Century" panose="02040604050505020304" pitchFamily="18" charset="0"/>
              </a:rPr>
              <a:t>It </a:t>
            </a:r>
            <a:r>
              <a:rPr lang="en-US" sz="1200" dirty="0">
                <a:latin typeface="Century" panose="02040604050505020304" pitchFamily="18" charset="0"/>
              </a:rPr>
              <a:t>achieves the </a:t>
            </a:r>
            <a:r>
              <a:rPr lang="en-US" sz="1200" b="1" dirty="0">
                <a:latin typeface="Century" panose="02040604050505020304" pitchFamily="18" charset="0"/>
              </a:rPr>
              <a:t>lowest false negatives</a:t>
            </a:r>
            <a:r>
              <a:rPr lang="en-US" sz="1200" dirty="0">
                <a:latin typeface="Century" panose="02040604050505020304" pitchFamily="18" charset="0"/>
              </a:rPr>
              <a:t> and the </a:t>
            </a:r>
            <a:r>
              <a:rPr lang="en-US" sz="1200" b="1" dirty="0">
                <a:latin typeface="Century" panose="02040604050505020304" pitchFamily="18" charset="0"/>
              </a:rPr>
              <a:t>highest true positives</a:t>
            </a:r>
            <a:r>
              <a:rPr lang="en-US" sz="1200" dirty="0">
                <a:latin typeface="Century" panose="02040604050505020304" pitchFamily="18" charset="0"/>
              </a:rPr>
              <a:t>, making it the most effective model for identifying employees at high risk of leaving.</a:t>
            </a:r>
            <a:endParaRPr lang="en-IN" sz="1200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245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device&#10;&#10;Description automatically generated">
            <a:extLst>
              <a:ext uri="{FF2B5EF4-FFF2-40B4-BE49-F238E27FC236}">
                <a16:creationId xmlns:a16="http://schemas.microsoft.com/office/drawing/2014/main" id="{D5B65F9C-ED4C-1602-B913-3A2EB09712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1" r="28864"/>
          <a:stretch/>
        </p:blipFill>
        <p:spPr>
          <a:xfrm>
            <a:off x="7032919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C344C5-228E-F045-01B5-63A5ECF78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07690" y="6227099"/>
            <a:ext cx="1785976" cy="4629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CF5FCF-8DC9-98FB-E48A-4251EA574F9D}"/>
              </a:ext>
            </a:extLst>
          </p:cNvPr>
          <p:cNvSpPr txBox="1"/>
          <p:nvPr/>
        </p:nvSpPr>
        <p:spPr>
          <a:xfrm>
            <a:off x="-115769" y="390134"/>
            <a:ext cx="7756247" cy="707886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C1A55"/>
                </a:solidFill>
                <a:latin typeface="Rockwell" panose="02060603020205020403" pitchFamily="18" charset="0"/>
              </a:rPr>
              <a:t>Employee</a:t>
            </a:r>
            <a:r>
              <a:rPr lang="en-US" sz="4000" b="1" dirty="0">
                <a:solidFill>
                  <a:srgbClr val="1C1A55"/>
                </a:solidFill>
                <a:latin typeface="Rockwell" panose="02060603020205020403" pitchFamily="18" charset="0"/>
              </a:rPr>
              <a:t> </a:t>
            </a:r>
            <a:r>
              <a:rPr lang="en-US" sz="3200" b="1" dirty="0">
                <a:solidFill>
                  <a:srgbClr val="1C1A55"/>
                </a:solidFill>
                <a:latin typeface="Rockwell" panose="02060603020205020403" pitchFamily="18" charset="0"/>
              </a:rPr>
              <a:t>Retention</a:t>
            </a:r>
            <a:r>
              <a:rPr lang="en-US" sz="4000" b="1" dirty="0">
                <a:solidFill>
                  <a:srgbClr val="1C1A55"/>
                </a:solidFill>
                <a:latin typeface="Rockwell" panose="02060603020205020403" pitchFamily="18" charset="0"/>
              </a:rPr>
              <a:t> </a:t>
            </a:r>
            <a:r>
              <a:rPr lang="en-US" sz="3200" b="1" dirty="0">
                <a:solidFill>
                  <a:srgbClr val="1C1A55"/>
                </a:solidFill>
                <a:latin typeface="Rockwell" panose="02060603020205020403" pitchFamily="18" charset="0"/>
              </a:rPr>
              <a:t>Prediction</a:t>
            </a:r>
            <a:endParaRPr lang="en-IN" sz="3200" b="1" dirty="0">
              <a:solidFill>
                <a:srgbClr val="1C1A55"/>
              </a:solidFill>
              <a:latin typeface="Rockwell" panose="020606030202050204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356D77-F299-2AFA-67C4-C0AC405938F8}"/>
              </a:ext>
            </a:extLst>
          </p:cNvPr>
          <p:cNvSpPr txBox="1"/>
          <p:nvPr/>
        </p:nvSpPr>
        <p:spPr>
          <a:xfrm>
            <a:off x="560476" y="1240236"/>
            <a:ext cx="6274109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" panose="02040604050505020304" pitchFamily="18" charset="0"/>
              </a:rPr>
              <a:t> In today’s competitive job market, </a:t>
            </a:r>
            <a:r>
              <a:rPr lang="en-US" sz="1600" b="1" dirty="0">
                <a:latin typeface="Century" panose="02040604050505020304" pitchFamily="18" charset="0"/>
              </a:rPr>
              <a:t>employee retention</a:t>
            </a:r>
            <a:r>
              <a:rPr lang="en-US" sz="1600" dirty="0">
                <a:latin typeface="Century" panose="02040604050505020304" pitchFamily="18" charset="0"/>
              </a:rPr>
              <a:t> has become a critical challenge for organizations.</a:t>
            </a:r>
          </a:p>
          <a:p>
            <a:endParaRPr lang="en-US" sz="1600" dirty="0">
              <a:latin typeface="Century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" panose="02040604050505020304" pitchFamily="18" charset="0"/>
              </a:rPr>
              <a:t> High turnover among </a:t>
            </a:r>
            <a:r>
              <a:rPr lang="en-US" sz="1600" b="1" dirty="0">
                <a:latin typeface="Century" panose="02040604050505020304" pitchFamily="18" charset="0"/>
              </a:rPr>
              <a:t>employee </a:t>
            </a:r>
            <a:r>
              <a:rPr lang="en-US" sz="1600" dirty="0">
                <a:latin typeface="Century" panose="02040604050505020304" pitchFamily="18" charset="0"/>
              </a:rPr>
              <a:t>not only increases hiring costs but also disrupts project continuity and team efficiency.</a:t>
            </a:r>
          </a:p>
          <a:p>
            <a:endParaRPr lang="en-US" sz="1600" dirty="0">
              <a:latin typeface="Century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"/>
              </a:rPr>
              <a:t>This project focuses on predicting whether employees are likely to seek a job change based on factors such as experience, training hours, company size, and previous job change history.</a:t>
            </a:r>
          </a:p>
          <a:p>
            <a:endParaRPr lang="en-US" sz="1600" dirty="0">
              <a:latin typeface="Century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" panose="02040604050505020304" pitchFamily="18" charset="0"/>
              </a:rPr>
              <a:t>A </a:t>
            </a:r>
            <a:r>
              <a:rPr lang="en-US" sz="1600" b="1" dirty="0">
                <a:latin typeface="Century" panose="02040604050505020304" pitchFamily="18" charset="0"/>
              </a:rPr>
              <a:t>predictive machine learning model</a:t>
            </a:r>
            <a:r>
              <a:rPr lang="en-US" sz="1600" dirty="0">
                <a:latin typeface="Century" panose="02040604050505020304" pitchFamily="18" charset="0"/>
              </a:rPr>
              <a:t> is developed to identify employees who are more likely to switch jobs.</a:t>
            </a:r>
          </a:p>
          <a:p>
            <a:endParaRPr lang="en-US" sz="1600" dirty="0">
              <a:latin typeface="Century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" panose="02040604050505020304" pitchFamily="18" charset="0"/>
              </a:rPr>
              <a:t>The project analyzes </a:t>
            </a:r>
            <a:r>
              <a:rPr lang="en-US" sz="1600" b="1" dirty="0">
                <a:latin typeface="Century" panose="02040604050505020304" pitchFamily="18" charset="0"/>
              </a:rPr>
              <a:t>key factors influencing job change decisions</a:t>
            </a:r>
            <a:r>
              <a:rPr lang="en-US" sz="1600" dirty="0">
                <a:latin typeface="Century" panose="02040604050505020304" pitchFamily="18" charset="0"/>
              </a:rPr>
              <a:t> to understand employee behavior.</a:t>
            </a:r>
          </a:p>
          <a:p>
            <a:endParaRPr lang="en-US" sz="1600" dirty="0">
              <a:latin typeface="Century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" panose="02040604050505020304" pitchFamily="18" charset="0"/>
              </a:rPr>
              <a:t>The insights generated can help organizations </a:t>
            </a:r>
            <a:r>
              <a:rPr lang="en-US" sz="1600" b="1" dirty="0">
                <a:latin typeface="Century" panose="02040604050505020304" pitchFamily="18" charset="0"/>
              </a:rPr>
              <a:t>design effective retention strategies and improve workforce planning</a:t>
            </a:r>
            <a:r>
              <a:rPr lang="en-US" sz="1600" dirty="0">
                <a:latin typeface="Century" panose="02040604050505020304" pitchFamily="18" charset="0"/>
              </a:rPr>
              <a:t>.</a:t>
            </a:r>
          </a:p>
          <a:p>
            <a:br>
              <a:rPr lang="en-US" dirty="0">
                <a:latin typeface="Rockwell" panose="02060603020205020403" pitchFamily="18" charset="0"/>
              </a:rPr>
            </a:br>
            <a:endParaRPr lang="en-IN" dirty="0">
              <a:latin typeface="Rockwell" panose="020606030202050204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7B1345-C3DD-C953-0A64-8A22840DD589}"/>
              </a:ext>
            </a:extLst>
          </p:cNvPr>
          <p:cNvSpPr txBox="1"/>
          <p:nvPr/>
        </p:nvSpPr>
        <p:spPr>
          <a:xfrm>
            <a:off x="8977994" y="5779489"/>
            <a:ext cx="3487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ckwell" panose="02060603020205020403" pitchFamily="18" charset="0"/>
              </a:rPr>
              <a:t>Presented By :Afifa Tarafder</a:t>
            </a:r>
            <a:endParaRPr lang="en-IN" sz="1600" dirty="0">
              <a:latin typeface="Rockwell" panose="02060603020205020403" pitchFamily="18" charset="0"/>
            </a:endParaRPr>
          </a:p>
        </p:txBody>
      </p:sp>
      <p:pic>
        <p:nvPicPr>
          <p:cNvPr id="10" name="Graphic 9" descr="Employee badge with solid fill">
            <a:extLst>
              <a:ext uri="{FF2B5EF4-FFF2-40B4-BE49-F238E27FC236}">
                <a16:creationId xmlns:a16="http://schemas.microsoft.com/office/drawing/2014/main" id="{6816DBC1-029F-0028-3F9D-73F63980BA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65615" y="446950"/>
            <a:ext cx="942507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1F52FD-0836-5AB5-ACD5-6C7AAD6C4F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608" y="1542575"/>
            <a:ext cx="4705960" cy="357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52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device">
            <a:extLst>
              <a:ext uri="{FF2B5EF4-FFF2-40B4-BE49-F238E27FC236}">
                <a16:creationId xmlns:a16="http://schemas.microsoft.com/office/drawing/2014/main" id="{6187C59C-5CAF-BA3E-A44F-AC1529F8A0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8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5CA0E4E-5865-3486-E516-0F23B3C53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853" y="568964"/>
            <a:ext cx="10772775" cy="570142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</a:rPr>
              <a:t>ROC Curve Comparison</a:t>
            </a:r>
            <a:endParaRPr lang="en-IN" sz="2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" panose="020406040505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A2CEDF-503B-1E17-DE48-50351332D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3" y="1296033"/>
            <a:ext cx="4233880" cy="34899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D305EB-3CC7-6E4B-836F-91FAEC51E016}"/>
              </a:ext>
            </a:extLst>
          </p:cNvPr>
          <p:cNvSpPr txBox="1"/>
          <p:nvPr/>
        </p:nvSpPr>
        <p:spPr>
          <a:xfrm>
            <a:off x="5475586" y="1379027"/>
            <a:ext cx="5599178" cy="332398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dirty="0">
                <a:latin typeface="Century" panose="02040604050505020304" pitchFamily="18" charset="0"/>
              </a:rPr>
              <a:t>The ROC curve evaluates model performance by analyzing the trade-off between </a:t>
            </a:r>
            <a:r>
              <a:rPr lang="en-US" sz="1500" b="1" dirty="0">
                <a:latin typeface="Century" panose="02040604050505020304" pitchFamily="18" charset="0"/>
              </a:rPr>
              <a:t>True Positive Rate</a:t>
            </a:r>
            <a:r>
              <a:rPr lang="en-US" sz="1500" dirty="0">
                <a:latin typeface="Century" panose="02040604050505020304" pitchFamily="18" charset="0"/>
              </a:rPr>
              <a:t> and </a:t>
            </a:r>
            <a:r>
              <a:rPr lang="en-US" sz="1500" b="1" dirty="0">
                <a:latin typeface="Century" panose="02040604050505020304" pitchFamily="18" charset="0"/>
              </a:rPr>
              <a:t>False Positive Rate</a:t>
            </a:r>
            <a:r>
              <a:rPr lang="en-US" sz="1500" dirty="0">
                <a:latin typeface="Century" panose="02040604050505020304" pitchFamily="18" charset="0"/>
              </a:rPr>
              <a:t> across different classification thresholds.</a:t>
            </a:r>
          </a:p>
          <a:p>
            <a:pPr algn="just"/>
            <a:endParaRPr lang="en-US" sz="1500" dirty="0">
              <a:latin typeface="Century" panose="020406040505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b="1" dirty="0" err="1">
                <a:latin typeface="Century" panose="02040604050505020304" pitchFamily="18" charset="0"/>
              </a:rPr>
              <a:t>XGBoost</a:t>
            </a:r>
            <a:r>
              <a:rPr lang="en-US" sz="1500" b="1" dirty="0">
                <a:latin typeface="Century" panose="02040604050505020304" pitchFamily="18" charset="0"/>
              </a:rPr>
              <a:t> achieved the highest AUC score (0.926)</a:t>
            </a:r>
            <a:r>
              <a:rPr lang="en-US" sz="1500" dirty="0">
                <a:latin typeface="Century" panose="02040604050505020304" pitchFamily="18" charset="0"/>
              </a:rPr>
              <a:t>, indicating superior ability to distinguish between employees likely to leave and those likely to stay.</a:t>
            </a:r>
          </a:p>
          <a:p>
            <a:pPr algn="just"/>
            <a:endParaRPr lang="en-US" sz="1500" dirty="0">
              <a:latin typeface="Century" panose="020406040505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b="1" dirty="0">
                <a:latin typeface="Century" panose="02040604050505020304" pitchFamily="18" charset="0"/>
              </a:rPr>
              <a:t>Random Forest (AUC = 0.912)</a:t>
            </a:r>
            <a:r>
              <a:rPr lang="en-US" sz="1500" dirty="0">
                <a:latin typeface="Century" panose="02040604050505020304" pitchFamily="18" charset="0"/>
              </a:rPr>
              <a:t> also shows strong discriminatory power.</a:t>
            </a:r>
          </a:p>
          <a:p>
            <a:pPr algn="just"/>
            <a:endParaRPr lang="en-US" sz="1500" dirty="0">
              <a:latin typeface="Century" panose="020406040505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b="1" dirty="0">
                <a:latin typeface="Century" panose="02040604050505020304" pitchFamily="18" charset="0"/>
              </a:rPr>
              <a:t>Logistic Regression (AUC = 0.883)</a:t>
            </a:r>
            <a:r>
              <a:rPr lang="en-US" sz="1500" dirty="0">
                <a:latin typeface="Century" panose="02040604050505020304" pitchFamily="18" charset="0"/>
              </a:rPr>
              <a:t> performs comparatively lower due to its linear decision boundary.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792A38-0DBA-981D-2F6D-B330E7E24ADB}"/>
              </a:ext>
            </a:extLst>
          </p:cNvPr>
          <p:cNvSpPr txBox="1"/>
          <p:nvPr/>
        </p:nvSpPr>
        <p:spPr>
          <a:xfrm>
            <a:off x="781248" y="5187123"/>
            <a:ext cx="10772775" cy="55399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</a:rPr>
              <a:t>XGBoost</a:t>
            </a:r>
            <a:r>
              <a:rPr 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</a:rPr>
              <a:t> is the most effective model for employee retention prediction as it provides better class separation and lower misclassification risk.</a:t>
            </a:r>
            <a:endParaRPr lang="en-IN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74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device">
            <a:extLst>
              <a:ext uri="{FF2B5EF4-FFF2-40B4-BE49-F238E27FC236}">
                <a16:creationId xmlns:a16="http://schemas.microsoft.com/office/drawing/2014/main" id="{C1B4ADFB-DF9F-CC1B-42D3-CF163E5B73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8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pic>
        <p:nvPicPr>
          <p:cNvPr id="6" name="Picture 5" descr="A graph of a graph showing a logistic curve">
            <a:extLst>
              <a:ext uri="{FF2B5EF4-FFF2-40B4-BE49-F238E27FC236}">
                <a16:creationId xmlns:a16="http://schemas.microsoft.com/office/drawing/2014/main" id="{D84143CE-EEFD-6504-532D-B3AA1B321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50" y="1584290"/>
            <a:ext cx="4387923" cy="365438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BBF0BD3-C98A-E955-291A-2BAE4DDC0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48" y="596435"/>
            <a:ext cx="4957944" cy="604648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</a:rPr>
              <a:t>Precision – Recall Curve Comparison</a:t>
            </a:r>
            <a:endParaRPr lang="en-IN" sz="2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" panose="020406040505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432F5C-ABE2-71EB-E556-9889BEC81C63}"/>
              </a:ext>
            </a:extLst>
          </p:cNvPr>
          <p:cNvSpPr txBox="1"/>
          <p:nvPr/>
        </p:nvSpPr>
        <p:spPr>
          <a:xfrm>
            <a:off x="5472025" y="1399835"/>
            <a:ext cx="6087371" cy="38164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dirty="0">
                <a:latin typeface="Century" panose="02040604050505020304" pitchFamily="18" charset="0"/>
              </a:rPr>
              <a:t>The Precision–Recall curve is used to evaluate model performance on an imbalanced dataset.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500" dirty="0">
              <a:latin typeface="Century" panose="020406040505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dirty="0">
                <a:latin typeface="Century" panose="02040604050505020304" pitchFamily="18" charset="0"/>
              </a:rPr>
              <a:t>It illustrates the trade-off between </a:t>
            </a:r>
            <a:r>
              <a:rPr lang="en-US" sz="1500" b="1" dirty="0">
                <a:latin typeface="Century" panose="02040604050505020304" pitchFamily="18" charset="0"/>
              </a:rPr>
              <a:t>precision</a:t>
            </a:r>
            <a:r>
              <a:rPr lang="en-US" sz="1500" dirty="0">
                <a:latin typeface="Century" panose="02040604050505020304" pitchFamily="18" charset="0"/>
              </a:rPr>
              <a:t> (correct positive predictions) and </a:t>
            </a:r>
            <a:r>
              <a:rPr lang="en-US" sz="1500" b="1" dirty="0">
                <a:latin typeface="Century" panose="02040604050505020304" pitchFamily="18" charset="0"/>
              </a:rPr>
              <a:t>recall</a:t>
            </a:r>
            <a:r>
              <a:rPr lang="en-US" sz="1500" dirty="0">
                <a:latin typeface="Century" panose="02040604050505020304" pitchFamily="18" charset="0"/>
              </a:rPr>
              <a:t> (ability to identify actual positives).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500" dirty="0">
              <a:latin typeface="Century" panose="020406040505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dirty="0">
                <a:latin typeface="Century" panose="02040604050505020304" pitchFamily="18" charset="0"/>
              </a:rPr>
              <a:t>Logistic Regression shows a faster decline in precision as recall increases, indicating limited modeling capacity.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500" dirty="0">
              <a:latin typeface="Century" panose="020406040505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dirty="0">
                <a:latin typeface="Century" panose="02040604050505020304" pitchFamily="18" charset="0"/>
              </a:rPr>
              <a:t>Random Forest performs better by maintaining higher precision across a wider recall range.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500" dirty="0">
              <a:latin typeface="Century" panose="020406040505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dirty="0" err="1">
                <a:latin typeface="Century" panose="02040604050505020304" pitchFamily="18" charset="0"/>
              </a:rPr>
              <a:t>XGBoost</a:t>
            </a:r>
            <a:r>
              <a:rPr lang="en-US" sz="1500" dirty="0">
                <a:latin typeface="Century" panose="02040604050505020304" pitchFamily="18" charset="0"/>
              </a:rPr>
              <a:t> demonstrates the most stable and superior performance, achieving higher precision even at high recall values.</a:t>
            </a:r>
          </a:p>
          <a:p>
            <a:endParaRPr lang="en-US" sz="1700" dirty="0">
              <a:latin typeface="Century" panose="020406040505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E367C1-0694-80F8-B952-1B753F1E2809}"/>
              </a:ext>
            </a:extLst>
          </p:cNvPr>
          <p:cNvSpPr txBox="1"/>
          <p:nvPr/>
        </p:nvSpPr>
        <p:spPr>
          <a:xfrm>
            <a:off x="765998" y="5494341"/>
            <a:ext cx="10793398" cy="55399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" panose="02040604050505020304" pitchFamily="18" charset="0"/>
              </a:rPr>
              <a:t>XGBoost</a:t>
            </a:r>
            <a:r>
              <a:rPr 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" panose="02040604050505020304" pitchFamily="18" charset="0"/>
              </a:rPr>
              <a:t> is selected as the best-performing model due to its optimal balance between precision and recall, making it suitable for predicting employee job change.</a:t>
            </a:r>
            <a:endParaRPr lang="en-IN" sz="15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649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: Single Corner Rounded 45">
            <a:extLst>
              <a:ext uri="{FF2B5EF4-FFF2-40B4-BE49-F238E27FC236}">
                <a16:creationId xmlns:a16="http://schemas.microsoft.com/office/drawing/2014/main" id="{A30664B2-8809-B4E3-D215-B8F578B56C7B}"/>
              </a:ext>
            </a:extLst>
          </p:cNvPr>
          <p:cNvSpPr/>
          <p:nvPr/>
        </p:nvSpPr>
        <p:spPr>
          <a:xfrm>
            <a:off x="7608851" y="665257"/>
            <a:ext cx="4471172" cy="1584176"/>
          </a:xfrm>
          <a:prstGeom prst="round1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8FAADC"/>
            </a:solidFill>
            <a:prstDash val="lgDash"/>
            <a:round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564988-FA95-C1C3-4958-C4546E003DCA}"/>
              </a:ext>
            </a:extLst>
          </p:cNvPr>
          <p:cNvSpPr/>
          <p:nvPr/>
        </p:nvSpPr>
        <p:spPr>
          <a:xfrm>
            <a:off x="2329689" y="279370"/>
            <a:ext cx="1780601" cy="233274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3FF50C-602C-0405-83A2-F79F639EE925}"/>
              </a:ext>
            </a:extLst>
          </p:cNvPr>
          <p:cNvSpPr/>
          <p:nvPr/>
        </p:nvSpPr>
        <p:spPr>
          <a:xfrm>
            <a:off x="4532542" y="209937"/>
            <a:ext cx="1907165" cy="23699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00B884-D022-2C78-D330-A52A4F39E834}"/>
              </a:ext>
            </a:extLst>
          </p:cNvPr>
          <p:cNvSpPr/>
          <p:nvPr/>
        </p:nvSpPr>
        <p:spPr>
          <a:xfrm>
            <a:off x="3447690" y="209938"/>
            <a:ext cx="1780601" cy="2404961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tx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725ED14-B345-D995-0224-777E3457DEBC}"/>
              </a:ext>
            </a:extLst>
          </p:cNvPr>
          <p:cNvSpPr/>
          <p:nvPr/>
        </p:nvSpPr>
        <p:spPr>
          <a:xfrm>
            <a:off x="479459" y="535516"/>
            <a:ext cx="5616541" cy="1848239"/>
          </a:xfrm>
          <a:prstGeom prst="roundRect">
            <a:avLst>
              <a:gd name="adj" fmla="val 2863"/>
            </a:avLst>
          </a:prstGeom>
          <a:solidFill>
            <a:schemeClr val="bg1">
              <a:alpha val="24000"/>
            </a:schemeClr>
          </a:solidFill>
          <a:ln>
            <a:gradFill flip="none" rotWithShape="1">
              <a:gsLst>
                <a:gs pos="54000">
                  <a:schemeClr val="bg1">
                    <a:alpha val="65000"/>
                  </a:schemeClr>
                </a:gs>
                <a:gs pos="100000">
                  <a:srgbClr val="00FFFF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Table 17">
            <a:extLst>
              <a:ext uri="{FF2B5EF4-FFF2-40B4-BE49-F238E27FC236}">
                <a16:creationId xmlns:a16="http://schemas.microsoft.com/office/drawing/2014/main" id="{4034EF68-6670-A72D-E22E-E1E871356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18794"/>
              </p:ext>
            </p:extLst>
          </p:nvPr>
        </p:nvGraphicFramePr>
        <p:xfrm>
          <a:off x="141441" y="550353"/>
          <a:ext cx="5986460" cy="2158169"/>
        </p:xfrm>
        <a:graphic>
          <a:graphicData uri="http://schemas.openxmlformats.org/drawingml/2006/table">
            <a:tbl>
              <a:tblPr lastCol="1">
                <a:tableStyleId>{5C22544A-7EE6-4342-B048-85BDC9FD1C3A}</a:tableStyleId>
              </a:tblPr>
              <a:tblGrid>
                <a:gridCol w="2349140">
                  <a:extLst>
                    <a:ext uri="{9D8B030D-6E8A-4147-A177-3AD203B41FA5}">
                      <a16:colId xmlns:a16="http://schemas.microsoft.com/office/drawing/2014/main" val="2604262945"/>
                    </a:ext>
                  </a:extLst>
                </a:gridCol>
                <a:gridCol w="1305755">
                  <a:extLst>
                    <a:ext uri="{9D8B030D-6E8A-4147-A177-3AD203B41FA5}">
                      <a16:colId xmlns:a16="http://schemas.microsoft.com/office/drawing/2014/main" val="3394960299"/>
                    </a:ext>
                  </a:extLst>
                </a:gridCol>
                <a:gridCol w="1068667">
                  <a:extLst>
                    <a:ext uri="{9D8B030D-6E8A-4147-A177-3AD203B41FA5}">
                      <a16:colId xmlns:a16="http://schemas.microsoft.com/office/drawing/2014/main" val="2560417514"/>
                    </a:ext>
                  </a:extLst>
                </a:gridCol>
                <a:gridCol w="1262898">
                  <a:extLst>
                    <a:ext uri="{9D8B030D-6E8A-4147-A177-3AD203B41FA5}">
                      <a16:colId xmlns:a16="http://schemas.microsoft.com/office/drawing/2014/main" val="2684318755"/>
                    </a:ext>
                  </a:extLst>
                </a:gridCol>
              </a:tblGrid>
              <a:tr h="599164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igh Tower Text" panose="02040502050506030303" pitchFamily="18" charset="0"/>
                        </a:rPr>
                        <a:t>Logistic </a:t>
                      </a:r>
                      <a:r>
                        <a:rPr lang="en-IN" b="1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High Tower Text" panose="02040502050506030303" pitchFamily="18" charset="0"/>
                        </a:rPr>
                        <a:t>Regression</a:t>
                      </a:r>
                      <a:endParaRPr lang="en-US" sz="1800" b="1" i="0" u="none" strike="noStrike" noProof="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effectLst/>
                        <a:latin typeface="High Tower Text" panose="02040502050506030303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Futura BdCn BT"/>
                          <a:ea typeface="WC Rhesus B Bta" panose="02000000000000000000" pitchFamily="50" charset="0"/>
                          <a:cs typeface="+mn-cs"/>
                        </a:rPr>
                        <a:t>82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Futura BdCn BT"/>
                          <a:ea typeface="+mn-ea"/>
                          <a:cs typeface="+mn-cs"/>
                        </a:rPr>
                        <a:t>8</a:t>
                      </a:r>
                      <a:r>
                        <a:rPr lang="en-IN" sz="18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Futura BdCn BT"/>
                          <a:ea typeface="+mn-ea"/>
                          <a:cs typeface="+mn-cs"/>
                        </a:rPr>
                        <a:t>8</a:t>
                      </a:r>
                      <a:endParaRPr lang="en-US" sz="1800" b="0" kern="1200" dirty="0">
                        <a:solidFill>
                          <a:schemeClr val="tx2">
                            <a:lumMod val="50000"/>
                          </a:schemeClr>
                        </a:solidFill>
                        <a:latin typeface="Futura BdCn BT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Futura BdCn BT"/>
                          <a:ea typeface="+mn-ea"/>
                          <a:cs typeface="+mn-cs"/>
                        </a:rPr>
                        <a:t>8</a:t>
                      </a:r>
                      <a:r>
                        <a:rPr lang="en-IN" sz="18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Futura BdCn BT"/>
                          <a:ea typeface="+mn-ea"/>
                          <a:cs typeface="+mn-cs"/>
                        </a:rPr>
                        <a:t>2</a:t>
                      </a:r>
                      <a:endParaRPr lang="en-US" sz="1800" b="0" kern="1200" dirty="0">
                        <a:solidFill>
                          <a:schemeClr val="tx2">
                            <a:lumMod val="50000"/>
                          </a:schemeClr>
                        </a:solidFill>
                        <a:latin typeface="Futura BdCn BT"/>
                        <a:ea typeface="WC Rhesus B Bta" panose="02000000000000000000" pitchFamily="50" charset="0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7492696"/>
                  </a:ext>
                </a:extLst>
              </a:tr>
              <a:tr h="68536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igh Tower Text" panose="02040502050506030303" pitchFamily="18" charset="0"/>
                        </a:rPr>
                        <a:t>Random Forest Classifier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Futura BdCn BT"/>
                          <a:ea typeface="WC Rhesus B Bta" panose="02000000000000000000" pitchFamily="50" charset="0"/>
                          <a:cs typeface="+mn-cs"/>
                        </a:rPr>
                        <a:t>85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Futura BdCn BT"/>
                          <a:ea typeface="+mn-ea"/>
                          <a:cs typeface="+mn-cs"/>
                        </a:rPr>
                        <a:t>9</a:t>
                      </a:r>
                      <a:r>
                        <a:rPr lang="en-IN" sz="18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Futura BdCn BT"/>
                          <a:ea typeface="+mn-ea"/>
                          <a:cs typeface="+mn-cs"/>
                        </a:rPr>
                        <a:t>1</a:t>
                      </a:r>
                      <a:endParaRPr lang="en-US" sz="1800" b="0" kern="1200" dirty="0">
                        <a:solidFill>
                          <a:schemeClr val="tx2">
                            <a:lumMod val="50000"/>
                          </a:schemeClr>
                        </a:solidFill>
                        <a:latin typeface="Futura BdCn BT"/>
                        <a:ea typeface="WC Rhesus B Bta" panose="02000000000000000000" pitchFamily="50" charset="0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8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Futura BdCn BT"/>
                          <a:ea typeface="+mn-ea"/>
                          <a:cs typeface="+mn-cs"/>
                        </a:rPr>
                        <a:t>85</a:t>
                      </a:r>
                      <a:endParaRPr lang="en-US" sz="1800" b="0" kern="1200" dirty="0">
                        <a:solidFill>
                          <a:schemeClr val="tx2">
                            <a:lumMod val="50000"/>
                          </a:schemeClr>
                        </a:solidFill>
                        <a:latin typeface="Futura BdCn BT"/>
                        <a:ea typeface="WC Rhesus B Bta" panose="02000000000000000000" pitchFamily="50" charset="0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5962873"/>
                  </a:ext>
                </a:extLst>
              </a:tr>
              <a:tr h="48200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1" i="0" u="none" strike="noStrike" noProof="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igh Tower Text" panose="02040502050506030303" pitchFamily="18" charset="0"/>
                        </a:rPr>
                        <a:t>XGBoost</a:t>
                      </a:r>
                      <a:endParaRPr lang="en-US" sz="1800" b="1" i="0" u="none" strike="noStrike" noProof="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igh Tower Text" panose="02040502050506030303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Futura BdCn BT"/>
                          <a:ea typeface="WC Rhesus B Bta" panose="02000000000000000000" pitchFamily="50" charset="0"/>
                          <a:cs typeface="+mn-cs"/>
                        </a:rPr>
                        <a:t>85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Futura BdCn BT"/>
                          <a:ea typeface="+mn-ea"/>
                          <a:cs typeface="+mn-cs"/>
                        </a:rPr>
                        <a:t>9</a:t>
                      </a:r>
                      <a:r>
                        <a:rPr lang="en-IN" sz="18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Futura BdCn BT"/>
                          <a:ea typeface="+mn-ea"/>
                          <a:cs typeface="+mn-cs"/>
                        </a:rPr>
                        <a:t>2</a:t>
                      </a:r>
                      <a:endParaRPr lang="en-US" sz="1800" b="0" kern="1200" dirty="0">
                        <a:solidFill>
                          <a:schemeClr val="tx2">
                            <a:lumMod val="50000"/>
                          </a:schemeClr>
                        </a:solidFill>
                        <a:latin typeface="Futura BdCn BT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8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Futura BdCn BT"/>
                          <a:ea typeface="+mn-ea"/>
                          <a:cs typeface="+mn-cs"/>
                        </a:rPr>
                        <a:t>85</a:t>
                      </a:r>
                      <a:endParaRPr lang="en-US" sz="1800" b="0" kern="1200" dirty="0">
                        <a:solidFill>
                          <a:schemeClr val="tx2">
                            <a:lumMod val="50000"/>
                          </a:schemeClr>
                        </a:solidFill>
                        <a:latin typeface="Futura BdCn BT"/>
                        <a:ea typeface="WC Rhesus B Bta" panose="02000000000000000000" pitchFamily="50" charset="0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589019"/>
                  </a:ext>
                </a:extLst>
              </a:tr>
              <a:tr h="39163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800" b="1" i="0" u="none" strike="noStrike" noProof="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igh Tower Text" panose="02040502050506030303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en-US" sz="1800" b="0" kern="1200" dirty="0">
                        <a:solidFill>
                          <a:schemeClr val="tx2">
                            <a:lumMod val="50000"/>
                          </a:schemeClr>
                        </a:solidFill>
                        <a:latin typeface="Futura BdCn BT"/>
                        <a:ea typeface="WC Rhesus B Bta" panose="02000000000000000000" pitchFamily="50" charset="0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800" b="0" kern="1200" dirty="0">
                        <a:solidFill>
                          <a:schemeClr val="tx2">
                            <a:lumMod val="50000"/>
                          </a:schemeClr>
                        </a:solidFill>
                        <a:latin typeface="Futura BdCn BT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800" b="0" kern="1200" dirty="0">
                        <a:solidFill>
                          <a:schemeClr val="tx2">
                            <a:lumMod val="50000"/>
                          </a:schemeClr>
                        </a:solidFill>
                        <a:latin typeface="Futura BdCn BT"/>
                        <a:ea typeface="WC Rhesus B Bta" panose="02000000000000000000" pitchFamily="50" charset="0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2269958"/>
                  </a:ext>
                </a:extLst>
              </a:tr>
            </a:tbl>
          </a:graphicData>
        </a:graphic>
      </p:graphicFrame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4917F727-D307-6100-A5F4-2714960A9ADC}"/>
              </a:ext>
            </a:extLst>
          </p:cNvPr>
          <p:cNvSpPr/>
          <p:nvPr/>
        </p:nvSpPr>
        <p:spPr>
          <a:xfrm>
            <a:off x="2564284" y="-61896"/>
            <a:ext cx="1180826" cy="63137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9764C107-9A05-5347-EA6A-0ADA9D257350}"/>
              </a:ext>
            </a:extLst>
          </p:cNvPr>
          <p:cNvSpPr/>
          <p:nvPr/>
        </p:nvSpPr>
        <p:spPr>
          <a:xfrm>
            <a:off x="3728203" y="-38417"/>
            <a:ext cx="1180826" cy="59957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EC5AB5-7F39-661B-ED9B-AF061C84CC9A}"/>
              </a:ext>
            </a:extLst>
          </p:cNvPr>
          <p:cNvSpPr txBox="1"/>
          <p:nvPr/>
        </p:nvSpPr>
        <p:spPr>
          <a:xfrm rot="20622025">
            <a:off x="2397404" y="90900"/>
            <a:ext cx="145478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Futura BdCn BT"/>
              </a:rPr>
              <a:t>Accuracy</a:t>
            </a:r>
            <a:endParaRPr lang="en-US" sz="1400" dirty="0">
              <a:solidFill>
                <a:schemeClr val="bg1"/>
              </a:solidFill>
              <a:latin typeface="Futura BdCn BT" panose="020B07060202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7726DD-63FE-C39B-EFEC-16B5ED370EA4}"/>
              </a:ext>
            </a:extLst>
          </p:cNvPr>
          <p:cNvSpPr txBox="1"/>
          <p:nvPr/>
        </p:nvSpPr>
        <p:spPr>
          <a:xfrm rot="20622025">
            <a:off x="3683016" y="84462"/>
            <a:ext cx="1206454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Futura BdCn BT"/>
              </a:rPr>
              <a:t>ROC-AUC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Futura BdCn BT" panose="020B07060202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274D48-0314-FBF5-3AA7-61409BEFF908}"/>
              </a:ext>
            </a:extLst>
          </p:cNvPr>
          <p:cNvSpPr txBox="1"/>
          <p:nvPr/>
        </p:nvSpPr>
        <p:spPr>
          <a:xfrm>
            <a:off x="3176696" y="248675"/>
            <a:ext cx="657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utura BdCn BT"/>
              </a:rPr>
              <a:t>%</a:t>
            </a:r>
            <a:endParaRPr lang="en-IN" dirty="0">
              <a:solidFill>
                <a:schemeClr val="bg1"/>
              </a:solidFill>
              <a:latin typeface="Futura BdCn B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92EF8C-BE93-3337-D4B1-DAED12AC68CE}"/>
              </a:ext>
            </a:extLst>
          </p:cNvPr>
          <p:cNvSpPr txBox="1"/>
          <p:nvPr/>
        </p:nvSpPr>
        <p:spPr>
          <a:xfrm>
            <a:off x="4299965" y="226199"/>
            <a:ext cx="657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Futura BdCn BT"/>
              </a:rPr>
              <a:t>%</a:t>
            </a:r>
            <a:endParaRPr lang="en-IN" dirty="0">
              <a:solidFill>
                <a:schemeClr val="tx2">
                  <a:lumMod val="50000"/>
                </a:schemeClr>
              </a:solidFill>
              <a:latin typeface="Futura BdCn BT"/>
            </a:endParaRPr>
          </a:p>
        </p:txBody>
      </p:sp>
      <p:sp>
        <p:nvSpPr>
          <p:cNvPr id="34" name="Rectangle: Diagonal Corners Rounded 33">
            <a:extLst>
              <a:ext uri="{FF2B5EF4-FFF2-40B4-BE49-F238E27FC236}">
                <a16:creationId xmlns:a16="http://schemas.microsoft.com/office/drawing/2014/main" id="{5691FC68-B2FF-9E33-F474-76B4344240CD}"/>
              </a:ext>
            </a:extLst>
          </p:cNvPr>
          <p:cNvSpPr/>
          <p:nvPr/>
        </p:nvSpPr>
        <p:spPr>
          <a:xfrm>
            <a:off x="155873" y="2971827"/>
            <a:ext cx="7046166" cy="3137603"/>
          </a:xfrm>
          <a:prstGeom prst="round2Diag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AEE508-49A3-9D7D-FFF2-C02083F7D0E6}"/>
              </a:ext>
            </a:extLst>
          </p:cNvPr>
          <p:cNvSpPr txBox="1"/>
          <p:nvPr/>
        </p:nvSpPr>
        <p:spPr>
          <a:xfrm>
            <a:off x="631233" y="3163274"/>
            <a:ext cx="2930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Experimental Results :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4136AEE-70F8-8045-91FD-C77D506C35A2}"/>
              </a:ext>
            </a:extLst>
          </p:cNvPr>
          <p:cNvSpPr/>
          <p:nvPr/>
        </p:nvSpPr>
        <p:spPr>
          <a:xfrm>
            <a:off x="492305" y="3548269"/>
            <a:ext cx="6202245" cy="67124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4E7DFE1-5E4D-8555-A2F4-7C6636DB4CF6}"/>
              </a:ext>
            </a:extLst>
          </p:cNvPr>
          <p:cNvSpPr/>
          <p:nvPr/>
        </p:nvSpPr>
        <p:spPr>
          <a:xfrm>
            <a:off x="508730" y="5100256"/>
            <a:ext cx="6202245" cy="67124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AF9CBA7-9AA0-AD20-5E53-2299BAC6EFC9}"/>
              </a:ext>
            </a:extLst>
          </p:cNvPr>
          <p:cNvSpPr/>
          <p:nvPr/>
        </p:nvSpPr>
        <p:spPr>
          <a:xfrm>
            <a:off x="462566" y="4320215"/>
            <a:ext cx="6202245" cy="67124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573016-597B-CBE7-EC1C-4E25491DA11A}"/>
              </a:ext>
            </a:extLst>
          </p:cNvPr>
          <p:cNvSpPr txBox="1"/>
          <p:nvPr/>
        </p:nvSpPr>
        <p:spPr>
          <a:xfrm>
            <a:off x="562364" y="4412603"/>
            <a:ext cx="61947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Random Forest : RF algorithms maintain 85% accuracy, ROC-AUC (91%) F1-Score(85%).</a:t>
            </a:r>
            <a:endParaRPr lang="en-IN" sz="1200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6C48C9-89FD-B240-65CA-1EAECE504EF1}"/>
              </a:ext>
            </a:extLst>
          </p:cNvPr>
          <p:cNvSpPr txBox="1"/>
          <p:nvPr/>
        </p:nvSpPr>
        <p:spPr>
          <a:xfrm>
            <a:off x="562364" y="5161360"/>
            <a:ext cx="61947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XGBoost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 : </a:t>
            </a:r>
            <a:r>
              <a:rPr lang="en-US" sz="1200" b="1" dirty="0" err="1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XGBoost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 achieves 85% accuracy and ROC-AUC (92%) , F1-Score (85%).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B1AD50-F1C5-4D35-A79A-8AB52C829E3B}"/>
              </a:ext>
            </a:extLst>
          </p:cNvPr>
          <p:cNvSpPr txBox="1"/>
          <p:nvPr/>
        </p:nvSpPr>
        <p:spPr>
          <a:xfrm>
            <a:off x="8951870" y="272427"/>
            <a:ext cx="1752641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508948"/>
                      <a:gd name="connsiteY0" fmla="*/ 0 h 323165"/>
                      <a:gd name="connsiteX1" fmla="*/ 533162 w 1508948"/>
                      <a:gd name="connsiteY1" fmla="*/ 0 h 323165"/>
                      <a:gd name="connsiteX2" fmla="*/ 1051234 w 1508948"/>
                      <a:gd name="connsiteY2" fmla="*/ 0 h 323165"/>
                      <a:gd name="connsiteX3" fmla="*/ 1508948 w 1508948"/>
                      <a:gd name="connsiteY3" fmla="*/ 0 h 323165"/>
                      <a:gd name="connsiteX4" fmla="*/ 1508948 w 1508948"/>
                      <a:gd name="connsiteY4" fmla="*/ 323165 h 323165"/>
                      <a:gd name="connsiteX5" fmla="*/ 1036144 w 1508948"/>
                      <a:gd name="connsiteY5" fmla="*/ 323165 h 323165"/>
                      <a:gd name="connsiteX6" fmla="*/ 533162 w 1508948"/>
                      <a:gd name="connsiteY6" fmla="*/ 323165 h 323165"/>
                      <a:gd name="connsiteX7" fmla="*/ 0 w 1508948"/>
                      <a:gd name="connsiteY7" fmla="*/ 323165 h 323165"/>
                      <a:gd name="connsiteX8" fmla="*/ 0 w 1508948"/>
                      <a:gd name="connsiteY8" fmla="*/ 0 h 3231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948" h="323165" fill="none" extrusionOk="0">
                        <a:moveTo>
                          <a:pt x="0" y="0"/>
                        </a:moveTo>
                        <a:cubicBezTo>
                          <a:pt x="163708" y="21949"/>
                          <a:pt x="316819" y="1798"/>
                          <a:pt x="533162" y="0"/>
                        </a:cubicBezTo>
                        <a:cubicBezTo>
                          <a:pt x="749505" y="-1798"/>
                          <a:pt x="808834" y="14525"/>
                          <a:pt x="1051234" y="0"/>
                        </a:cubicBezTo>
                        <a:cubicBezTo>
                          <a:pt x="1293634" y="-14525"/>
                          <a:pt x="1291922" y="-22054"/>
                          <a:pt x="1508948" y="0"/>
                        </a:cubicBezTo>
                        <a:cubicBezTo>
                          <a:pt x="1515147" y="135464"/>
                          <a:pt x="1498995" y="197515"/>
                          <a:pt x="1508948" y="323165"/>
                        </a:cubicBezTo>
                        <a:cubicBezTo>
                          <a:pt x="1327579" y="326297"/>
                          <a:pt x="1250993" y="333350"/>
                          <a:pt x="1036144" y="323165"/>
                        </a:cubicBezTo>
                        <a:cubicBezTo>
                          <a:pt x="821295" y="312980"/>
                          <a:pt x="774635" y="313687"/>
                          <a:pt x="533162" y="323165"/>
                        </a:cubicBezTo>
                        <a:cubicBezTo>
                          <a:pt x="291689" y="332643"/>
                          <a:pt x="245310" y="312282"/>
                          <a:pt x="0" y="323165"/>
                        </a:cubicBezTo>
                        <a:cubicBezTo>
                          <a:pt x="-11474" y="256534"/>
                          <a:pt x="-2140" y="77286"/>
                          <a:pt x="0" y="0"/>
                        </a:cubicBezTo>
                        <a:close/>
                      </a:path>
                      <a:path w="1508948" h="323165" stroke="0" extrusionOk="0">
                        <a:moveTo>
                          <a:pt x="0" y="0"/>
                        </a:moveTo>
                        <a:cubicBezTo>
                          <a:pt x="197720" y="-7680"/>
                          <a:pt x="335400" y="-22815"/>
                          <a:pt x="487893" y="0"/>
                        </a:cubicBezTo>
                        <a:cubicBezTo>
                          <a:pt x="640386" y="22815"/>
                          <a:pt x="762981" y="15977"/>
                          <a:pt x="945607" y="0"/>
                        </a:cubicBezTo>
                        <a:cubicBezTo>
                          <a:pt x="1128233" y="-15977"/>
                          <a:pt x="1279789" y="14052"/>
                          <a:pt x="1508948" y="0"/>
                        </a:cubicBezTo>
                        <a:cubicBezTo>
                          <a:pt x="1499738" y="104630"/>
                          <a:pt x="1510569" y="188380"/>
                          <a:pt x="1508948" y="323165"/>
                        </a:cubicBezTo>
                        <a:cubicBezTo>
                          <a:pt x="1375968" y="316727"/>
                          <a:pt x="1198521" y="322809"/>
                          <a:pt x="1036144" y="323165"/>
                        </a:cubicBezTo>
                        <a:cubicBezTo>
                          <a:pt x="873767" y="323521"/>
                          <a:pt x="629731" y="345716"/>
                          <a:pt x="502983" y="323165"/>
                        </a:cubicBezTo>
                        <a:cubicBezTo>
                          <a:pt x="376235" y="300614"/>
                          <a:pt x="244548" y="315036"/>
                          <a:pt x="0" y="323165"/>
                        </a:cubicBezTo>
                        <a:cubicBezTo>
                          <a:pt x="-13108" y="243965"/>
                          <a:pt x="11679" y="14846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5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defRPr>
            </a:lvl1pPr>
          </a:lstStyle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Understanding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BC8DA9-C267-8857-248F-F3DA9CAF2417}"/>
              </a:ext>
            </a:extLst>
          </p:cNvPr>
          <p:cNvSpPr txBox="1"/>
          <p:nvPr/>
        </p:nvSpPr>
        <p:spPr>
          <a:xfrm>
            <a:off x="7703401" y="1146411"/>
            <a:ext cx="43999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Recall: 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Recall: The ability of a model to find all the relevant cases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58EAD4D-CD6C-DD88-7FE9-6B9659F8A6FD}"/>
              </a:ext>
            </a:extLst>
          </p:cNvPr>
          <p:cNvSpPr txBox="1"/>
          <p:nvPr/>
        </p:nvSpPr>
        <p:spPr>
          <a:xfrm>
            <a:off x="7682477" y="709728"/>
            <a:ext cx="43999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Precision: 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The accuracy of the model when it claims to have found something.</a:t>
            </a:r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F52BF4E-A450-7E67-8692-0F7D7F70500B}"/>
              </a:ext>
            </a:extLst>
          </p:cNvPr>
          <p:cNvSpPr txBox="1"/>
          <p:nvPr/>
        </p:nvSpPr>
        <p:spPr>
          <a:xfrm>
            <a:off x="7724325" y="1577298"/>
            <a:ext cx="439998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F1 Score: 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A balance between recall and precision, useful when both false positives and false negatives need to be minimized.</a:t>
            </a:r>
            <a:endParaRPr lang="en-IN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298881E9-7B48-4330-BBD2-DAC794980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516" y="244788"/>
            <a:ext cx="424980" cy="42498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7F32703-B780-F9C2-0B13-4EF65FFA89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33" y="3112112"/>
            <a:ext cx="378266" cy="3782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ED6697-4232-8DE3-A787-D9C5A1B4261D}"/>
              </a:ext>
            </a:extLst>
          </p:cNvPr>
          <p:cNvSpPr txBox="1"/>
          <p:nvPr/>
        </p:nvSpPr>
        <p:spPr>
          <a:xfrm>
            <a:off x="599988" y="3650365"/>
            <a:ext cx="60945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Logistic Regression: LR achieves 82% accuracy and ROC-AUC(88%) but lower F1-Score (82%).</a:t>
            </a:r>
          </a:p>
        </p:txBody>
      </p: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C1F0C88A-12A3-88E7-87AF-DF80C48587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176158"/>
              </p:ext>
            </p:extLst>
          </p:nvPr>
        </p:nvGraphicFramePr>
        <p:xfrm>
          <a:off x="7451706" y="2542678"/>
          <a:ext cx="4560835" cy="33151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5A8FBDCB-ADCE-9219-8D03-22922A228D5E}"/>
              </a:ext>
            </a:extLst>
          </p:cNvPr>
          <p:cNvSpPr/>
          <p:nvPr/>
        </p:nvSpPr>
        <p:spPr>
          <a:xfrm>
            <a:off x="4903302" y="-66325"/>
            <a:ext cx="1180826" cy="63137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BAE8E2-C116-1036-DFA4-456FA11C2240}"/>
              </a:ext>
            </a:extLst>
          </p:cNvPr>
          <p:cNvSpPr txBox="1"/>
          <p:nvPr/>
        </p:nvSpPr>
        <p:spPr>
          <a:xfrm rot="20622025">
            <a:off x="4699308" y="65109"/>
            <a:ext cx="1454782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dirty="0">
                <a:solidFill>
                  <a:schemeClr val="bg2"/>
                </a:solidFill>
                <a:latin typeface="Futura BdCn BT"/>
              </a:rPr>
              <a:t>F1-Score</a:t>
            </a:r>
            <a:endParaRPr lang="en-US" sz="1600" dirty="0">
              <a:solidFill>
                <a:schemeClr val="bg2"/>
              </a:solidFill>
              <a:latin typeface="Futura BdCn BT" panose="020B07060202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FDFD3-5DA4-02C7-136D-2C94F217C521}"/>
              </a:ext>
            </a:extLst>
          </p:cNvPr>
          <p:cNvSpPr txBox="1"/>
          <p:nvPr/>
        </p:nvSpPr>
        <p:spPr>
          <a:xfrm>
            <a:off x="5491618" y="166183"/>
            <a:ext cx="657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utura BdCn BT"/>
              </a:rPr>
              <a:t>%</a:t>
            </a:r>
            <a:endParaRPr lang="en-IN" dirty="0">
              <a:solidFill>
                <a:schemeClr val="bg1"/>
              </a:solidFill>
              <a:latin typeface="Futura BdCn BT"/>
            </a:endParaRPr>
          </a:p>
        </p:txBody>
      </p:sp>
    </p:spTree>
    <p:extLst>
      <p:ext uri="{BB962C8B-B14F-4D97-AF65-F5344CB8AC3E}">
        <p14:creationId xmlns:p14="http://schemas.microsoft.com/office/powerpoint/2010/main" val="2289692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71DEFB-47F1-1A0E-9BF3-79F42A76C806}"/>
              </a:ext>
            </a:extLst>
          </p:cNvPr>
          <p:cNvSpPr txBox="1"/>
          <p:nvPr/>
        </p:nvSpPr>
        <p:spPr>
          <a:xfrm>
            <a:off x="-1016336" y="309558"/>
            <a:ext cx="5715833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Goudy Old Style" panose="02020502050305020303" pitchFamily="18" charset="0"/>
                <a:ea typeface="+mj-ea"/>
                <a:cs typeface="+mj-cs"/>
              </a:rPr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6C97B8-9238-71D2-5C46-D7E2744F748D}"/>
              </a:ext>
            </a:extLst>
          </p:cNvPr>
          <p:cNvSpPr txBox="1"/>
          <p:nvPr/>
        </p:nvSpPr>
        <p:spPr>
          <a:xfrm>
            <a:off x="-643475" y="341127"/>
            <a:ext cx="4970109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chemeClr val="accent1">
                    <a:lumMod val="75000"/>
                  </a:schemeClr>
                </a:solidFill>
                <a:latin typeface="Goudy Old Style" panose="02020502050305020303" pitchFamily="18" charset="0"/>
                <a:ea typeface="+mj-ea"/>
                <a:cs typeface="+mj-cs"/>
              </a:rPr>
              <a:t>Conclusion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52768D-AB0D-A548-F8F5-C26A9B166449}"/>
              </a:ext>
            </a:extLst>
          </p:cNvPr>
          <p:cNvSpPr txBox="1"/>
          <p:nvPr/>
        </p:nvSpPr>
        <p:spPr>
          <a:xfrm>
            <a:off x="2102258" y="2972459"/>
            <a:ext cx="2808312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900" b="1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defRPr>
            </a:lvl1pPr>
          </a:lstStyle>
          <a:p>
            <a:pPr algn="ctr"/>
            <a:r>
              <a:rPr lang="en-IN" sz="2800" dirty="0"/>
              <a:t>Limitations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C9ADE7-87BA-E101-3EFD-50EA7FD1009C}"/>
              </a:ext>
            </a:extLst>
          </p:cNvPr>
          <p:cNvSpPr txBox="1"/>
          <p:nvPr/>
        </p:nvSpPr>
        <p:spPr>
          <a:xfrm>
            <a:off x="2187174" y="4773301"/>
            <a:ext cx="3875609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900" b="1" dirty="0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Future </a:t>
            </a:r>
            <a:r>
              <a:rPr lang="en-IN" sz="2800" b="1" dirty="0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research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B95447-3331-FA24-5BD8-697BB95D9556}"/>
              </a:ext>
            </a:extLst>
          </p:cNvPr>
          <p:cNvSpPr txBox="1"/>
          <p:nvPr/>
        </p:nvSpPr>
        <p:spPr>
          <a:xfrm>
            <a:off x="2187174" y="1157905"/>
            <a:ext cx="2881516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900" b="1" dirty="0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Key </a:t>
            </a:r>
            <a:r>
              <a:rPr lang="en-IN" sz="2800" b="1" dirty="0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Findings</a:t>
            </a:r>
            <a:endParaRPr lang="en-IN" sz="2900" b="1" dirty="0"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453660-5978-FC6B-024A-9F040FF41B7F}"/>
              </a:ext>
            </a:extLst>
          </p:cNvPr>
          <p:cNvSpPr txBox="1"/>
          <p:nvPr/>
        </p:nvSpPr>
        <p:spPr>
          <a:xfrm>
            <a:off x="2208321" y="3504769"/>
            <a:ext cx="9650268" cy="11695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 i="0">
                <a:effectLst/>
                <a:latin typeface="Söhne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 dataset is historical and static, so real-time employee behavior is not captured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.</a:t>
            </a:r>
            <a:endParaRPr lang="en-US" dirty="0">
              <a:solidFill>
                <a:schemeClr val="tx2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Some features rely on self-reported data, which may introduce bias.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External factors such as salary, work-life balance, and organizational culture are not included.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Model predictions depend heavily on data quality; missing or incorrect inputs can affect accuracy.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 model is trained on a specific dataset and may require retraining for other organizations or regions</a:t>
            </a:r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Tw Cen MT" panose="020B0602020104020603" pitchFamily="34" charset="0"/>
              </a:rPr>
              <a:t>.</a:t>
            </a:r>
            <a:endParaRPr lang="en-US" dirty="0">
              <a:solidFill>
                <a:schemeClr val="tx2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4737B4-3A1F-82F5-6EB9-B488A4D006D7}"/>
              </a:ext>
            </a:extLst>
          </p:cNvPr>
          <p:cNvSpPr txBox="1"/>
          <p:nvPr/>
        </p:nvSpPr>
        <p:spPr>
          <a:xfrm>
            <a:off x="2208321" y="5368528"/>
            <a:ext cx="9650268" cy="11695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 b="1" i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I</a:t>
            </a:r>
            <a:r>
              <a:rPr lang="en-US" dirty="0"/>
              <a:t>ntegrate real-time HR data for continuous monitoring and prediction.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Include additional features such as salary trends, performance ratings, and employee satisfaction scores.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Deploy the model as a dashboard or web application for HR teams.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Explore deep learning models for further performance improvement.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Apply explainable AI (SHAP values) to improve transparency and trust in predictions.</a:t>
            </a:r>
            <a:endParaRPr lang="en-IN" b="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543B75B-7229-675E-15FD-FA75A5CF684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133" y="1133136"/>
            <a:ext cx="540000" cy="540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6A6962B-9EAE-3FED-870D-5E946F20972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866" y="4749709"/>
            <a:ext cx="568267" cy="56826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641FFE2-56B9-43B3-2AE5-3DEA6416494D}"/>
              </a:ext>
            </a:extLst>
          </p:cNvPr>
          <p:cNvSpPr txBox="1"/>
          <p:nvPr/>
        </p:nvSpPr>
        <p:spPr>
          <a:xfrm>
            <a:off x="2192004" y="1720098"/>
            <a:ext cx="9650268" cy="11695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 b="1" i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defRPr>
            </a:lvl1pPr>
          </a:lstStyle>
          <a:p>
            <a:r>
              <a:rPr lang="en-US" b="0" dirty="0"/>
              <a:t>The results indicated that the Random Forest and </a:t>
            </a:r>
            <a:r>
              <a:rPr lang="en-US" b="0" dirty="0" err="1"/>
              <a:t>XGBoost</a:t>
            </a:r>
            <a:r>
              <a:rPr lang="en-US" b="0" dirty="0"/>
              <a:t> Machine model had the highest accuracy of 85%</a:t>
            </a:r>
          </a:p>
          <a:p>
            <a:r>
              <a:rPr lang="en-US" dirty="0"/>
              <a:t>The study utilized the Employee Retention Prediction dataset with 1900 + instances, and all algorithms were implemented on </a:t>
            </a:r>
            <a:r>
              <a:rPr lang="en-IN" dirty="0"/>
              <a:t>Google </a:t>
            </a:r>
            <a:r>
              <a:rPr lang="en-IN" dirty="0" err="1"/>
              <a:t>Colab</a:t>
            </a:r>
            <a:r>
              <a:rPr lang="en-IN" dirty="0"/>
              <a:t> </a:t>
            </a:r>
            <a:r>
              <a:rPr lang="en-IN" dirty="0" err="1"/>
              <a:t>Jupyter</a:t>
            </a:r>
            <a:r>
              <a:rPr lang="en-IN" dirty="0"/>
              <a:t> Notebook</a:t>
            </a:r>
            <a:r>
              <a:rPr lang="en-US" dirty="0"/>
              <a:t>.</a:t>
            </a:r>
          </a:p>
          <a:p>
            <a:r>
              <a:rPr lang="en-US" dirty="0"/>
              <a:t>The accuracies of all algorithms were above 80% with the lowest accuracy of 82% given by Logistic Regression and the highest accuracy given </a:t>
            </a:r>
            <a:r>
              <a:rPr lang="en-US" b="0" dirty="0"/>
              <a:t>Random Forest and </a:t>
            </a:r>
            <a:r>
              <a:rPr lang="en-US" b="0" dirty="0" err="1"/>
              <a:t>XGBoost</a:t>
            </a:r>
            <a:r>
              <a:rPr lang="en-US" b="0" dirty="0"/>
              <a:t> as previously mentioned.</a:t>
            </a:r>
            <a:endParaRPr lang="en-IN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68390AD-A337-FD55-BD7D-6A55CEEADCA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028" y="3024275"/>
            <a:ext cx="405105" cy="405105"/>
          </a:xfrm>
          <a:prstGeom prst="rect">
            <a:avLst/>
          </a:prstGeom>
        </p:spPr>
      </p:pic>
      <p:pic>
        <p:nvPicPr>
          <p:cNvPr id="3" name="Graphic 2" descr="Female wearing blazer">
            <a:extLst>
              <a:ext uri="{FF2B5EF4-FFF2-40B4-BE49-F238E27FC236}">
                <a16:creationId xmlns:a16="http://schemas.microsoft.com/office/drawing/2014/main" id="{87E67068-8B5E-F33D-B9A9-93F495E0DD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8654" y="2649723"/>
            <a:ext cx="1695450" cy="3867150"/>
          </a:xfrm>
          <a:prstGeom prst="rect">
            <a:avLst/>
          </a:prstGeom>
        </p:spPr>
      </p:pic>
      <p:pic>
        <p:nvPicPr>
          <p:cNvPr id="7" name="Graphic 6" descr="A woman with bangs">
            <a:extLst>
              <a:ext uri="{FF2B5EF4-FFF2-40B4-BE49-F238E27FC236}">
                <a16:creationId xmlns:a16="http://schemas.microsoft.com/office/drawing/2014/main" id="{6A125BB4-1ACF-7BE5-44E4-2DD4D25D7A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3951" y="2032399"/>
            <a:ext cx="742950" cy="857250"/>
          </a:xfrm>
          <a:prstGeom prst="rect">
            <a:avLst/>
          </a:prstGeom>
        </p:spPr>
      </p:pic>
      <p:pic>
        <p:nvPicPr>
          <p:cNvPr id="13" name="Graphic 12" descr="A happy face">
            <a:extLst>
              <a:ext uri="{FF2B5EF4-FFF2-40B4-BE49-F238E27FC236}">
                <a16:creationId xmlns:a16="http://schemas.microsoft.com/office/drawing/2014/main" id="{77491C9B-0CE4-9C7A-2819-5B57B08564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6379" y="2400032"/>
            <a:ext cx="299050" cy="30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11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background with white text&#10;&#10;AI-generated content may be incorrect.">
            <a:extLst>
              <a:ext uri="{FF2B5EF4-FFF2-40B4-BE49-F238E27FC236}">
                <a16:creationId xmlns:a16="http://schemas.microsoft.com/office/drawing/2014/main" id="{C12D815B-C286-FBDB-1EF1-C6DD4361C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450" y="0"/>
            <a:ext cx="12364900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1435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6DC04-E119-85B1-C625-F0A0AA601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7B8221-73A6-E357-A229-69D3BED02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pic>
        <p:nvPicPr>
          <p:cNvPr id="2" name="Picture 1" descr="A close up of a device&#10;&#10;Description automatically generated">
            <a:extLst>
              <a:ext uri="{FF2B5EF4-FFF2-40B4-BE49-F238E27FC236}">
                <a16:creationId xmlns:a16="http://schemas.microsoft.com/office/drawing/2014/main" id="{531D6161-303B-E7BA-2E15-0EEF9AD2C2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1" r="28864"/>
          <a:stretch/>
        </p:blipFill>
        <p:spPr>
          <a:xfrm>
            <a:off x="7417837" y="24948"/>
            <a:ext cx="473684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593E94-8C3A-D7BB-2825-B7F19B083C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07690" y="6227099"/>
            <a:ext cx="1785976" cy="462949"/>
          </a:xfrm>
          <a:prstGeom prst="rect">
            <a:avLst/>
          </a:prstGeom>
        </p:spPr>
      </p:pic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3CE296FD-137C-D2A2-4996-28F417B509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6" r="-1" b="-1"/>
          <a:stretch/>
        </p:blipFill>
        <p:spPr>
          <a:xfrm>
            <a:off x="8626" y="0"/>
            <a:ext cx="12192000" cy="685671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4338ACF1-3AE7-AAAF-377A-D04467241B6B}"/>
              </a:ext>
            </a:extLst>
          </p:cNvPr>
          <p:cNvSpPr/>
          <p:nvPr/>
        </p:nvSpPr>
        <p:spPr>
          <a:xfrm rot="246739" flipH="1">
            <a:off x="7015363" y="1706987"/>
            <a:ext cx="3713868" cy="692443"/>
          </a:xfrm>
          <a:prstGeom prst="rect">
            <a:avLst/>
          </a:prstGeom>
          <a:solidFill>
            <a:schemeClr val="tx1">
              <a:alpha val="32000"/>
            </a:schemeClr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4FF9522-728B-1B71-5A35-C44DCEF535E5}"/>
              </a:ext>
            </a:extLst>
          </p:cNvPr>
          <p:cNvSpPr/>
          <p:nvPr/>
        </p:nvSpPr>
        <p:spPr>
          <a:xfrm rot="246739" flipH="1">
            <a:off x="7003397" y="3008393"/>
            <a:ext cx="3713868" cy="692443"/>
          </a:xfrm>
          <a:prstGeom prst="rect">
            <a:avLst/>
          </a:prstGeom>
          <a:solidFill>
            <a:schemeClr val="tx1">
              <a:alpha val="32000"/>
            </a:schemeClr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B97E9BE-27CA-BC26-2086-A3EFF7E8B9C3}"/>
              </a:ext>
            </a:extLst>
          </p:cNvPr>
          <p:cNvSpPr/>
          <p:nvPr/>
        </p:nvSpPr>
        <p:spPr>
          <a:xfrm rot="246739" flipH="1">
            <a:off x="7025206" y="4443161"/>
            <a:ext cx="3713868" cy="692443"/>
          </a:xfrm>
          <a:prstGeom prst="rect">
            <a:avLst/>
          </a:prstGeom>
          <a:solidFill>
            <a:schemeClr val="tx1">
              <a:alpha val="32000"/>
            </a:schemeClr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A6E5FD1-661C-0867-DCA9-912FCA499B2D}"/>
              </a:ext>
            </a:extLst>
          </p:cNvPr>
          <p:cNvSpPr/>
          <p:nvPr/>
        </p:nvSpPr>
        <p:spPr>
          <a:xfrm rot="246739" flipH="1">
            <a:off x="6932425" y="5680014"/>
            <a:ext cx="3713868" cy="692443"/>
          </a:xfrm>
          <a:prstGeom prst="rect">
            <a:avLst/>
          </a:prstGeom>
          <a:solidFill>
            <a:schemeClr val="tx1">
              <a:alpha val="32000"/>
            </a:schemeClr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5F8D7B1-0570-F962-C914-1C665E8B0584}"/>
              </a:ext>
            </a:extLst>
          </p:cNvPr>
          <p:cNvSpPr/>
          <p:nvPr/>
        </p:nvSpPr>
        <p:spPr>
          <a:xfrm rot="21353261">
            <a:off x="1402699" y="1706987"/>
            <a:ext cx="3713868" cy="692443"/>
          </a:xfrm>
          <a:prstGeom prst="rect">
            <a:avLst/>
          </a:prstGeom>
          <a:solidFill>
            <a:schemeClr val="tx1">
              <a:alpha val="32000"/>
            </a:schemeClr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77596EB-A5E2-95F3-0EEC-93192626F0DC}"/>
              </a:ext>
            </a:extLst>
          </p:cNvPr>
          <p:cNvSpPr/>
          <p:nvPr/>
        </p:nvSpPr>
        <p:spPr>
          <a:xfrm rot="21353261">
            <a:off x="1474156" y="2995267"/>
            <a:ext cx="3713868" cy="692443"/>
          </a:xfrm>
          <a:prstGeom prst="rect">
            <a:avLst/>
          </a:prstGeom>
          <a:solidFill>
            <a:schemeClr val="tx1">
              <a:alpha val="32000"/>
            </a:schemeClr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772D0F0-2E0F-F9C0-5852-D030C5AE3E71}"/>
              </a:ext>
            </a:extLst>
          </p:cNvPr>
          <p:cNvSpPr/>
          <p:nvPr/>
        </p:nvSpPr>
        <p:spPr>
          <a:xfrm rot="21353261">
            <a:off x="1422756" y="4435125"/>
            <a:ext cx="3713868" cy="692443"/>
          </a:xfrm>
          <a:prstGeom prst="rect">
            <a:avLst/>
          </a:prstGeom>
          <a:solidFill>
            <a:schemeClr val="tx1">
              <a:alpha val="32000"/>
            </a:schemeClr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4F2F784-0DF4-03C2-CCB3-DDC65E9304D1}"/>
              </a:ext>
            </a:extLst>
          </p:cNvPr>
          <p:cNvSpPr/>
          <p:nvPr/>
        </p:nvSpPr>
        <p:spPr>
          <a:xfrm rot="21353261">
            <a:off x="1441051" y="5680014"/>
            <a:ext cx="3713868" cy="692443"/>
          </a:xfrm>
          <a:prstGeom prst="rect">
            <a:avLst/>
          </a:prstGeom>
          <a:solidFill>
            <a:schemeClr val="tx1">
              <a:alpha val="32000"/>
            </a:schemeClr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A6FAB3F-4ED4-AF39-F0FD-4F4B80D44599}"/>
              </a:ext>
            </a:extLst>
          </p:cNvPr>
          <p:cNvGrpSpPr/>
          <p:nvPr/>
        </p:nvGrpSpPr>
        <p:grpSpPr>
          <a:xfrm>
            <a:off x="1132929" y="848784"/>
            <a:ext cx="9924606" cy="5904656"/>
            <a:chOff x="1133697" y="476672"/>
            <a:chExt cx="9924606" cy="5904656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D7D7708-4B77-DC92-BDCD-38A49519E8BB}"/>
                </a:ext>
              </a:extLst>
            </p:cNvPr>
            <p:cNvSpPr/>
            <p:nvPr/>
          </p:nvSpPr>
          <p:spPr>
            <a:xfrm>
              <a:off x="5385566" y="476672"/>
              <a:ext cx="1360800" cy="5904656"/>
            </a:xfrm>
            <a:prstGeom prst="roundRect">
              <a:avLst/>
            </a:prstGeom>
            <a:noFill/>
            <a:ln w="142875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80000"/>
                    </a:schemeClr>
                  </a:gs>
                  <a:gs pos="100000">
                    <a:schemeClr val="bg1">
                      <a:alpha val="80000"/>
                    </a:schemeClr>
                  </a:gs>
                  <a:gs pos="65000">
                    <a:schemeClr val="bg1">
                      <a:alpha val="80000"/>
                    </a:schemeClr>
                  </a:gs>
                </a:gsLst>
                <a:lin ang="16200000" scaled="1"/>
                <a:tileRect/>
              </a:gradFill>
            </a:ln>
            <a:effectLst>
              <a:outerShdw blurRad="228600" dist="38100" dir="2700000" algn="tl" rotWithShape="0">
                <a:schemeClr val="bg2">
                  <a:lumMod val="25000"/>
                  <a:alpha val="79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2FE2586-0C96-90B0-2950-B836349EFE48}"/>
                </a:ext>
              </a:extLst>
            </p:cNvPr>
            <p:cNvGrpSpPr/>
            <p:nvPr/>
          </p:nvGrpSpPr>
          <p:grpSpPr>
            <a:xfrm>
              <a:off x="1133697" y="866706"/>
              <a:ext cx="9924606" cy="4963516"/>
              <a:chOff x="1136064" y="866706"/>
              <a:chExt cx="9924606" cy="4963516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83F359F3-CBB7-97E5-D81F-15B1CE4AAEA1}"/>
                  </a:ext>
                </a:extLst>
              </p:cNvPr>
              <p:cNvSpPr/>
              <p:nvPr/>
            </p:nvSpPr>
            <p:spPr>
              <a:xfrm>
                <a:off x="1137600" y="2164175"/>
                <a:ext cx="4616670" cy="973021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  <a:alpha val="8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B1E2502F-1055-6F63-3897-77EDE9B7E759}"/>
                  </a:ext>
                </a:extLst>
              </p:cNvPr>
              <p:cNvSpPr/>
              <p:nvPr/>
            </p:nvSpPr>
            <p:spPr>
              <a:xfrm>
                <a:off x="1137600" y="3585041"/>
                <a:ext cx="4616670" cy="973021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  <a:alpha val="8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C56B3920-9CFA-CACF-AEE5-C07CBF67473F}"/>
                  </a:ext>
                </a:extLst>
              </p:cNvPr>
              <p:cNvSpPr/>
              <p:nvPr/>
            </p:nvSpPr>
            <p:spPr>
              <a:xfrm>
                <a:off x="1137600" y="4856400"/>
                <a:ext cx="4616670" cy="973021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  <a:alpha val="8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E49C9426-381B-567F-8F95-3C4815C09777}"/>
                  </a:ext>
                </a:extLst>
              </p:cNvPr>
              <p:cNvSpPr/>
              <p:nvPr/>
            </p:nvSpPr>
            <p:spPr>
              <a:xfrm>
                <a:off x="6444000" y="866706"/>
                <a:ext cx="4616670" cy="973021"/>
              </a:xfrm>
              <a:prstGeom prst="roundRect">
                <a:avLst/>
              </a:prstGeom>
              <a:gradFill flip="none" rotWithShape="1">
                <a:gsLst>
                  <a:gs pos="0">
                    <a:srgbClr val="4E70AA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1B527CEC-E7F5-BA6F-82A4-869005B35A00}"/>
                  </a:ext>
                </a:extLst>
              </p:cNvPr>
              <p:cNvSpPr/>
              <p:nvPr/>
            </p:nvSpPr>
            <p:spPr>
              <a:xfrm>
                <a:off x="6444000" y="2166198"/>
                <a:ext cx="4616670" cy="973021"/>
              </a:xfrm>
              <a:prstGeom prst="roundRect">
                <a:avLst/>
              </a:prstGeom>
              <a:gradFill flip="none" rotWithShape="1">
                <a:gsLst>
                  <a:gs pos="0">
                    <a:srgbClr val="4E70AA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896C9D3E-40D9-315C-E887-C2202973BE04}"/>
                  </a:ext>
                </a:extLst>
              </p:cNvPr>
              <p:cNvSpPr/>
              <p:nvPr/>
            </p:nvSpPr>
            <p:spPr>
              <a:xfrm>
                <a:off x="6444000" y="3585600"/>
                <a:ext cx="4616670" cy="973021"/>
              </a:xfrm>
              <a:prstGeom prst="roundRect">
                <a:avLst/>
              </a:prstGeom>
              <a:gradFill flip="none" rotWithShape="1">
                <a:gsLst>
                  <a:gs pos="0">
                    <a:srgbClr val="4E70AA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67C5D419-EE80-8178-D85F-D8342790F77F}"/>
                  </a:ext>
                </a:extLst>
              </p:cNvPr>
              <p:cNvSpPr/>
              <p:nvPr/>
            </p:nvSpPr>
            <p:spPr>
              <a:xfrm>
                <a:off x="6444000" y="4857201"/>
                <a:ext cx="4616670" cy="973021"/>
              </a:xfrm>
              <a:prstGeom prst="roundRect">
                <a:avLst/>
              </a:prstGeom>
              <a:gradFill flip="none" rotWithShape="1">
                <a:gsLst>
                  <a:gs pos="0">
                    <a:srgbClr val="4E70AA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565E8FE3-52F2-0B50-ACBD-4F8792DEECC8}"/>
                  </a:ext>
                </a:extLst>
              </p:cNvPr>
              <p:cNvSpPr/>
              <p:nvPr/>
            </p:nvSpPr>
            <p:spPr>
              <a:xfrm>
                <a:off x="1136064" y="866706"/>
                <a:ext cx="4616670" cy="973021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  <a:alpha val="8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DDDC0A49-DB3D-3250-D0A8-6836B54C63BE}"/>
                  </a:ext>
                </a:extLst>
              </p:cNvPr>
              <p:cNvSpPr/>
              <p:nvPr/>
            </p:nvSpPr>
            <p:spPr>
              <a:xfrm>
                <a:off x="1598470" y="937815"/>
                <a:ext cx="4029356" cy="788396"/>
              </a:xfrm>
              <a:prstGeom prst="roundRect">
                <a:avLst/>
              </a:prstGeom>
              <a:gradFill>
                <a:gsLst>
                  <a:gs pos="56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1"/>
              </a:gra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7BD3C6CF-5A9B-D7C8-3A8E-7228E9236719}"/>
                  </a:ext>
                </a:extLst>
              </p:cNvPr>
              <p:cNvSpPr/>
              <p:nvPr/>
            </p:nvSpPr>
            <p:spPr>
              <a:xfrm>
                <a:off x="1558800" y="2225065"/>
                <a:ext cx="4028771" cy="788399"/>
              </a:xfrm>
              <a:prstGeom prst="roundRect">
                <a:avLst/>
              </a:prstGeom>
              <a:gradFill>
                <a:gsLst>
                  <a:gs pos="56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1"/>
              </a:gra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BDC2F0BB-5653-7FCA-36E3-7C7004110911}"/>
                  </a:ext>
                </a:extLst>
              </p:cNvPr>
              <p:cNvSpPr/>
              <p:nvPr/>
            </p:nvSpPr>
            <p:spPr>
              <a:xfrm>
                <a:off x="6566400" y="4935600"/>
                <a:ext cx="4028771" cy="788396"/>
              </a:xfrm>
              <a:prstGeom prst="roundRect">
                <a:avLst/>
              </a:prstGeom>
              <a:gradFill>
                <a:gsLst>
                  <a:gs pos="56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1"/>
              </a:gra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4A0C7A08-E55E-79B8-2C6E-DEDFB26DB685}"/>
                  </a:ext>
                </a:extLst>
              </p:cNvPr>
              <p:cNvSpPr/>
              <p:nvPr/>
            </p:nvSpPr>
            <p:spPr>
              <a:xfrm>
                <a:off x="6567535" y="3675600"/>
                <a:ext cx="4028771" cy="788396"/>
              </a:xfrm>
              <a:prstGeom prst="roundRect">
                <a:avLst/>
              </a:prstGeom>
              <a:gradFill>
                <a:gsLst>
                  <a:gs pos="56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1"/>
              </a:gra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2E0808E0-8DC1-A1F6-52AD-DA0CF7D71D0C}"/>
                  </a:ext>
                </a:extLst>
              </p:cNvPr>
              <p:cNvSpPr/>
              <p:nvPr/>
            </p:nvSpPr>
            <p:spPr>
              <a:xfrm>
                <a:off x="6566400" y="2242800"/>
                <a:ext cx="4028771" cy="788397"/>
              </a:xfrm>
              <a:prstGeom prst="roundRect">
                <a:avLst/>
              </a:prstGeom>
              <a:gradFill>
                <a:gsLst>
                  <a:gs pos="56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1"/>
              </a:gra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93FE85B5-BDC7-332F-9783-521AFD73EBF9}"/>
                  </a:ext>
                </a:extLst>
              </p:cNvPr>
              <p:cNvSpPr/>
              <p:nvPr/>
            </p:nvSpPr>
            <p:spPr>
              <a:xfrm>
                <a:off x="6566400" y="946800"/>
                <a:ext cx="4028771" cy="788398"/>
              </a:xfrm>
              <a:prstGeom prst="roundRect">
                <a:avLst/>
              </a:prstGeom>
              <a:gradFill>
                <a:gsLst>
                  <a:gs pos="56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1"/>
              </a:gra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1D7B003A-0B11-A19A-2EF6-C27FD97BE106}"/>
                  </a:ext>
                </a:extLst>
              </p:cNvPr>
              <p:cNvSpPr/>
              <p:nvPr/>
            </p:nvSpPr>
            <p:spPr>
              <a:xfrm>
                <a:off x="1558800" y="4935600"/>
                <a:ext cx="4028771" cy="788397"/>
              </a:xfrm>
              <a:prstGeom prst="roundRect">
                <a:avLst/>
              </a:prstGeom>
              <a:gradFill>
                <a:gsLst>
                  <a:gs pos="56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1"/>
              </a:gra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7AFB43F6-2521-66A1-B5CD-DBEE164EB359}"/>
                  </a:ext>
                </a:extLst>
              </p:cNvPr>
              <p:cNvSpPr/>
              <p:nvPr/>
            </p:nvSpPr>
            <p:spPr>
              <a:xfrm>
                <a:off x="1558800" y="3675266"/>
                <a:ext cx="4028771" cy="788399"/>
              </a:xfrm>
              <a:prstGeom prst="roundRect">
                <a:avLst/>
              </a:prstGeom>
              <a:gradFill>
                <a:gsLst>
                  <a:gs pos="56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1"/>
              </a:gra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: Top Corners Rounded 63">
                <a:extLst>
                  <a:ext uri="{FF2B5EF4-FFF2-40B4-BE49-F238E27FC236}">
                    <a16:creationId xmlns:a16="http://schemas.microsoft.com/office/drawing/2014/main" id="{0C3FFB5E-A778-8795-920C-2093161CE22C}"/>
                  </a:ext>
                </a:extLst>
              </p:cNvPr>
              <p:cNvSpPr/>
              <p:nvPr/>
            </p:nvSpPr>
            <p:spPr>
              <a:xfrm rot="16200000" flipH="1">
                <a:off x="6305196" y="1168670"/>
                <a:ext cx="812800" cy="348343"/>
              </a:xfrm>
              <a:prstGeom prst="round2SameRect">
                <a:avLst/>
              </a:prstGeom>
              <a:gradFill>
                <a:gsLst>
                  <a:gs pos="81400">
                    <a:schemeClr val="accent1">
                      <a:lumMod val="75000"/>
                    </a:schemeClr>
                  </a:gs>
                  <a:gs pos="700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16200000" scaled="1"/>
              </a:gra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Top Corners Rounded 64">
                <a:extLst>
                  <a:ext uri="{FF2B5EF4-FFF2-40B4-BE49-F238E27FC236}">
                    <a16:creationId xmlns:a16="http://schemas.microsoft.com/office/drawing/2014/main" id="{E4E17C6F-CA60-76BE-304E-E8931C30404B}"/>
                  </a:ext>
                </a:extLst>
              </p:cNvPr>
              <p:cNvSpPr/>
              <p:nvPr/>
            </p:nvSpPr>
            <p:spPr>
              <a:xfrm rot="5400000">
                <a:off x="5065727" y="1168670"/>
                <a:ext cx="812800" cy="348343"/>
              </a:xfrm>
              <a:prstGeom prst="round2SameRect">
                <a:avLst/>
              </a:prstGeom>
              <a:gradFill>
                <a:gsLst>
                  <a:gs pos="81400">
                    <a:schemeClr val="accent1">
                      <a:lumMod val="75000"/>
                    </a:schemeClr>
                  </a:gs>
                  <a:gs pos="700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16200000" scaled="1"/>
              </a:gra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Rectangle: Top Corners Rounded 65">
                <a:extLst>
                  <a:ext uri="{FF2B5EF4-FFF2-40B4-BE49-F238E27FC236}">
                    <a16:creationId xmlns:a16="http://schemas.microsoft.com/office/drawing/2014/main" id="{18A35562-7DDD-F99A-239E-F0A675F2636A}"/>
                  </a:ext>
                </a:extLst>
              </p:cNvPr>
              <p:cNvSpPr/>
              <p:nvPr/>
            </p:nvSpPr>
            <p:spPr>
              <a:xfrm rot="5400000">
                <a:off x="5030391" y="3895294"/>
                <a:ext cx="812800" cy="348343"/>
              </a:xfrm>
              <a:prstGeom prst="round2SameRect">
                <a:avLst/>
              </a:prstGeom>
              <a:gradFill>
                <a:gsLst>
                  <a:gs pos="81400">
                    <a:schemeClr val="accent1">
                      <a:lumMod val="75000"/>
                    </a:schemeClr>
                  </a:gs>
                  <a:gs pos="700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16200000" scaled="1"/>
              </a:gra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: Top Corners Rounded 66">
                <a:extLst>
                  <a:ext uri="{FF2B5EF4-FFF2-40B4-BE49-F238E27FC236}">
                    <a16:creationId xmlns:a16="http://schemas.microsoft.com/office/drawing/2014/main" id="{59A679E2-61CB-B38B-8B78-1C0C6DD0DD3D}"/>
                  </a:ext>
                </a:extLst>
              </p:cNvPr>
              <p:cNvSpPr/>
              <p:nvPr/>
            </p:nvSpPr>
            <p:spPr>
              <a:xfrm rot="16200000" flipH="1">
                <a:off x="6319363" y="3895200"/>
                <a:ext cx="812800" cy="348343"/>
              </a:xfrm>
              <a:prstGeom prst="round2SameRect">
                <a:avLst/>
              </a:prstGeom>
              <a:gradFill>
                <a:gsLst>
                  <a:gs pos="81400">
                    <a:schemeClr val="accent1">
                      <a:lumMod val="75000"/>
                    </a:schemeClr>
                  </a:gs>
                  <a:gs pos="700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16200000" scaled="1"/>
              </a:gra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Rectangle: Top Corners Rounded 67">
                <a:extLst>
                  <a:ext uri="{FF2B5EF4-FFF2-40B4-BE49-F238E27FC236}">
                    <a16:creationId xmlns:a16="http://schemas.microsoft.com/office/drawing/2014/main" id="{76B30241-7E6E-0633-33B1-D6B234A37F33}"/>
                  </a:ext>
                </a:extLst>
              </p:cNvPr>
              <p:cNvSpPr/>
              <p:nvPr/>
            </p:nvSpPr>
            <p:spPr>
              <a:xfrm rot="5400000">
                <a:off x="5065200" y="2466000"/>
                <a:ext cx="846000" cy="348343"/>
              </a:xfrm>
              <a:prstGeom prst="round2SameRect">
                <a:avLst/>
              </a:prstGeom>
              <a:gradFill>
                <a:gsLst>
                  <a:gs pos="81400">
                    <a:schemeClr val="accent1">
                      <a:lumMod val="75000"/>
                    </a:schemeClr>
                  </a:gs>
                  <a:gs pos="700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16200000" scaled="1"/>
              </a:gra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Rectangle: Top Corners Rounded 68">
                <a:extLst>
                  <a:ext uri="{FF2B5EF4-FFF2-40B4-BE49-F238E27FC236}">
                    <a16:creationId xmlns:a16="http://schemas.microsoft.com/office/drawing/2014/main" id="{60787E6F-0AF9-80DE-D46C-AD39363E711C}"/>
                  </a:ext>
                </a:extLst>
              </p:cNvPr>
              <p:cNvSpPr/>
              <p:nvPr/>
            </p:nvSpPr>
            <p:spPr>
              <a:xfrm rot="16200000" flipH="1">
                <a:off x="6305196" y="5148000"/>
                <a:ext cx="812800" cy="348343"/>
              </a:xfrm>
              <a:prstGeom prst="round2SameRect">
                <a:avLst/>
              </a:prstGeom>
              <a:gradFill>
                <a:gsLst>
                  <a:gs pos="81400">
                    <a:schemeClr val="accent1">
                      <a:lumMod val="75000"/>
                    </a:schemeClr>
                  </a:gs>
                  <a:gs pos="700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16200000" scaled="1"/>
              </a:gra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: Top Corners Rounded 69">
                <a:extLst>
                  <a:ext uri="{FF2B5EF4-FFF2-40B4-BE49-F238E27FC236}">
                    <a16:creationId xmlns:a16="http://schemas.microsoft.com/office/drawing/2014/main" id="{7F881093-171B-7A09-04A8-ADCF4C282710}"/>
                  </a:ext>
                </a:extLst>
              </p:cNvPr>
              <p:cNvSpPr/>
              <p:nvPr/>
            </p:nvSpPr>
            <p:spPr>
              <a:xfrm rot="16200000" flipH="1">
                <a:off x="6308458" y="2470816"/>
                <a:ext cx="812800" cy="348343"/>
              </a:xfrm>
              <a:prstGeom prst="round2SameRect">
                <a:avLst/>
              </a:prstGeom>
              <a:gradFill>
                <a:gsLst>
                  <a:gs pos="81400">
                    <a:schemeClr val="accent1">
                      <a:lumMod val="75000"/>
                    </a:schemeClr>
                  </a:gs>
                  <a:gs pos="700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16200000" scaled="1"/>
              </a:gra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Top Corners Rounded 70">
                <a:extLst>
                  <a:ext uri="{FF2B5EF4-FFF2-40B4-BE49-F238E27FC236}">
                    <a16:creationId xmlns:a16="http://schemas.microsoft.com/office/drawing/2014/main" id="{BD93DCC5-F923-B3D9-1017-93B80111081C}"/>
                  </a:ext>
                </a:extLst>
              </p:cNvPr>
              <p:cNvSpPr/>
              <p:nvPr/>
            </p:nvSpPr>
            <p:spPr>
              <a:xfrm rot="5400000">
                <a:off x="5015812" y="5146439"/>
                <a:ext cx="812800" cy="348343"/>
              </a:xfrm>
              <a:prstGeom prst="round2SameRect">
                <a:avLst/>
              </a:prstGeom>
              <a:gradFill>
                <a:gsLst>
                  <a:gs pos="81400">
                    <a:schemeClr val="accent1">
                      <a:lumMod val="75000"/>
                    </a:schemeClr>
                  </a:gs>
                  <a:gs pos="700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16200000" scaled="1"/>
              </a:gra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2BCE9EF0-769A-6D7C-C01D-EB41A0DC2093}"/>
              </a:ext>
            </a:extLst>
          </p:cNvPr>
          <p:cNvSpPr txBox="1"/>
          <p:nvPr/>
        </p:nvSpPr>
        <p:spPr>
          <a:xfrm>
            <a:off x="1586185" y="1438181"/>
            <a:ext cx="7294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rgbClr val="0506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01</a:t>
            </a:r>
          </a:p>
        </p:txBody>
      </p:sp>
      <p:sp>
        <p:nvSpPr>
          <p:cNvPr id="73" name="TextBox 72">
            <a:hlinkClick r:id="rId6" action="ppaction://hlinksldjump"/>
            <a:extLst>
              <a:ext uri="{FF2B5EF4-FFF2-40B4-BE49-F238E27FC236}">
                <a16:creationId xmlns:a16="http://schemas.microsoft.com/office/drawing/2014/main" id="{64FE8923-4EEE-2590-9465-52B7E5BCCE7E}"/>
              </a:ext>
            </a:extLst>
          </p:cNvPr>
          <p:cNvSpPr txBox="1"/>
          <p:nvPr/>
        </p:nvSpPr>
        <p:spPr>
          <a:xfrm>
            <a:off x="2265941" y="1279905"/>
            <a:ext cx="25567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002060"/>
                </a:solidFill>
                <a:latin typeface="Copperplate Gothic Bold" panose="020E0705020206020404" pitchFamily="34" charset="0"/>
              </a:rPr>
              <a:t>Introduction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0E18A48-D27C-33EE-2B5E-496583C7187C}"/>
              </a:ext>
            </a:extLst>
          </p:cNvPr>
          <p:cNvCxnSpPr/>
          <p:nvPr/>
        </p:nvCxnSpPr>
        <p:spPr>
          <a:xfrm>
            <a:off x="2266731" y="1343475"/>
            <a:ext cx="0" cy="68400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0ECACA5-4ACC-417B-5F67-8FA94A58C313}"/>
              </a:ext>
            </a:extLst>
          </p:cNvPr>
          <p:cNvCxnSpPr/>
          <p:nvPr/>
        </p:nvCxnSpPr>
        <p:spPr>
          <a:xfrm>
            <a:off x="2266731" y="5357475"/>
            <a:ext cx="0" cy="68400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7F1C55B-0B3D-0E87-0C7D-7C4B7BB06D67}"/>
              </a:ext>
            </a:extLst>
          </p:cNvPr>
          <p:cNvCxnSpPr/>
          <p:nvPr/>
        </p:nvCxnSpPr>
        <p:spPr>
          <a:xfrm>
            <a:off x="2266731" y="4097475"/>
            <a:ext cx="0" cy="68400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0F70ADE-5C02-521E-EDA7-00E083B8D5BA}"/>
              </a:ext>
            </a:extLst>
          </p:cNvPr>
          <p:cNvCxnSpPr/>
          <p:nvPr/>
        </p:nvCxnSpPr>
        <p:spPr>
          <a:xfrm>
            <a:off x="2266731" y="2643075"/>
            <a:ext cx="0" cy="68400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5F6CF24-553F-C6B1-7774-DABAC36241CF}"/>
              </a:ext>
            </a:extLst>
          </p:cNvPr>
          <p:cNvCxnSpPr/>
          <p:nvPr/>
        </p:nvCxnSpPr>
        <p:spPr>
          <a:xfrm>
            <a:off x="7630603" y="5357475"/>
            <a:ext cx="0" cy="68400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C666F24-0C36-EC55-9946-687C207706D1}"/>
              </a:ext>
            </a:extLst>
          </p:cNvPr>
          <p:cNvCxnSpPr/>
          <p:nvPr/>
        </p:nvCxnSpPr>
        <p:spPr>
          <a:xfrm>
            <a:off x="7630603" y="4097475"/>
            <a:ext cx="0" cy="68400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8644351-E158-7F83-2E5B-EEF230D4C557}"/>
              </a:ext>
            </a:extLst>
          </p:cNvPr>
          <p:cNvCxnSpPr/>
          <p:nvPr/>
        </p:nvCxnSpPr>
        <p:spPr>
          <a:xfrm>
            <a:off x="7630603" y="2668275"/>
            <a:ext cx="0" cy="68400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E9530AD-76B9-45DC-C770-CCB592979465}"/>
              </a:ext>
            </a:extLst>
          </p:cNvPr>
          <p:cNvCxnSpPr/>
          <p:nvPr/>
        </p:nvCxnSpPr>
        <p:spPr>
          <a:xfrm>
            <a:off x="7628627" y="1368675"/>
            <a:ext cx="0" cy="68400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E78A8BF3-92E8-BC89-A60D-FCBAC83E686B}"/>
              </a:ext>
            </a:extLst>
          </p:cNvPr>
          <p:cNvSpPr txBox="1"/>
          <p:nvPr/>
        </p:nvSpPr>
        <p:spPr>
          <a:xfrm>
            <a:off x="1561117" y="2716557"/>
            <a:ext cx="7544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rgbClr val="0506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03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991BE91-390C-254F-D338-E036BE9089F6}"/>
              </a:ext>
            </a:extLst>
          </p:cNvPr>
          <p:cNvSpPr txBox="1"/>
          <p:nvPr/>
        </p:nvSpPr>
        <p:spPr>
          <a:xfrm>
            <a:off x="1562400" y="5450107"/>
            <a:ext cx="75917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rgbClr val="0506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07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12AFBCD-2D62-9B6A-8C45-945923C5770A}"/>
              </a:ext>
            </a:extLst>
          </p:cNvPr>
          <p:cNvSpPr txBox="1"/>
          <p:nvPr/>
        </p:nvSpPr>
        <p:spPr>
          <a:xfrm>
            <a:off x="6882230" y="1405142"/>
            <a:ext cx="7294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rgbClr val="0506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02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6BB0C7C-B96E-1E31-871E-77176389FE7E}"/>
              </a:ext>
            </a:extLst>
          </p:cNvPr>
          <p:cNvSpPr txBox="1"/>
          <p:nvPr/>
        </p:nvSpPr>
        <p:spPr>
          <a:xfrm>
            <a:off x="6886259" y="5399964"/>
            <a:ext cx="7294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rgbClr val="0506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08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FE73F41-4E6C-FC11-C51E-DDA72C39F045}"/>
              </a:ext>
            </a:extLst>
          </p:cNvPr>
          <p:cNvSpPr txBox="1"/>
          <p:nvPr/>
        </p:nvSpPr>
        <p:spPr>
          <a:xfrm>
            <a:off x="6892775" y="4153369"/>
            <a:ext cx="7294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rgbClr val="0506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06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A14C380-2A72-9F12-C5E3-5A3CB2A0E0F8}"/>
              </a:ext>
            </a:extLst>
          </p:cNvPr>
          <p:cNvSpPr txBox="1"/>
          <p:nvPr/>
        </p:nvSpPr>
        <p:spPr>
          <a:xfrm>
            <a:off x="6877512" y="2705284"/>
            <a:ext cx="7294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rgbClr val="0506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04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DCCD1D1-CB7D-DFAC-A6D2-DC916146EC16}"/>
              </a:ext>
            </a:extLst>
          </p:cNvPr>
          <p:cNvSpPr txBox="1"/>
          <p:nvPr/>
        </p:nvSpPr>
        <p:spPr>
          <a:xfrm>
            <a:off x="1562400" y="4198583"/>
            <a:ext cx="7591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rgbClr val="0506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05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7C7E675-BFD4-A805-FDB2-53301894318F}"/>
              </a:ext>
            </a:extLst>
          </p:cNvPr>
          <p:cNvSpPr txBox="1"/>
          <p:nvPr/>
        </p:nvSpPr>
        <p:spPr>
          <a:xfrm>
            <a:off x="2279549" y="1526086"/>
            <a:ext cx="28954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Reason causing Employee Retention Prediction is for </a:t>
            </a:r>
            <a:r>
              <a:rPr lang="en-IN" sz="10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predict job change likelihood. </a:t>
            </a:r>
            <a:endParaRPr lang="en-US" sz="1000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91" name="TextBox 90">
            <a:hlinkClick r:id="rId7" action="ppaction://hlinksldjump"/>
            <a:extLst>
              <a:ext uri="{FF2B5EF4-FFF2-40B4-BE49-F238E27FC236}">
                <a16:creationId xmlns:a16="http://schemas.microsoft.com/office/drawing/2014/main" id="{6A17208E-BFB4-DD86-11C4-D45E32C051F1}"/>
              </a:ext>
            </a:extLst>
          </p:cNvPr>
          <p:cNvSpPr txBox="1"/>
          <p:nvPr/>
        </p:nvSpPr>
        <p:spPr>
          <a:xfrm>
            <a:off x="7615321" y="1333741"/>
            <a:ext cx="25567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002060"/>
                </a:solidFill>
                <a:latin typeface="Copperplate Gothic Bold" panose="020E0705020206020404" pitchFamily="34" charset="0"/>
              </a:rPr>
              <a:t>Data Preprocessing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876997-7CB9-98AA-222C-7763AFF578C7}"/>
              </a:ext>
            </a:extLst>
          </p:cNvPr>
          <p:cNvSpPr txBox="1"/>
          <p:nvPr/>
        </p:nvSpPr>
        <p:spPr>
          <a:xfrm>
            <a:off x="2263435" y="2595841"/>
            <a:ext cx="32401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002060"/>
                </a:solidFill>
                <a:latin typeface="Copperplate Gothic Bold" panose="020E0705020206020404" pitchFamily="34" charset="0"/>
              </a:rPr>
              <a:t>EDA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BA6C66C-F683-F522-FDE3-CB6C300D83C8}"/>
              </a:ext>
            </a:extLst>
          </p:cNvPr>
          <p:cNvSpPr txBox="1"/>
          <p:nvPr/>
        </p:nvSpPr>
        <p:spPr>
          <a:xfrm>
            <a:off x="2279550" y="2824801"/>
            <a:ext cx="28056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Find patterns visualizations to understand feature distributions and their relationship with job change behavior.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A8327F5-139E-3261-7CA0-97F5018769EC}"/>
              </a:ext>
            </a:extLst>
          </p:cNvPr>
          <p:cNvSpPr txBox="1"/>
          <p:nvPr/>
        </p:nvSpPr>
        <p:spPr>
          <a:xfrm>
            <a:off x="7621200" y="2640655"/>
            <a:ext cx="25567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002060"/>
                </a:solidFill>
                <a:latin typeface="Copperplate Gothic Bold" panose="020E0705020206020404" pitchFamily="34" charset="0"/>
              </a:rPr>
              <a:t>Feature Extraction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B0F77D4-3FF7-AB8C-168E-044284954579}"/>
              </a:ext>
            </a:extLst>
          </p:cNvPr>
          <p:cNvSpPr txBox="1"/>
          <p:nvPr/>
        </p:nvSpPr>
        <p:spPr>
          <a:xfrm>
            <a:off x="7651195" y="2908464"/>
            <a:ext cx="3073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It transformed and analyzed to improve </a:t>
            </a:r>
          </a:p>
          <a:p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model performance and interpretability.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425EFE0-B42C-B7A2-827C-D5CE9A06E564}"/>
              </a:ext>
            </a:extLst>
          </p:cNvPr>
          <p:cNvSpPr txBox="1"/>
          <p:nvPr/>
        </p:nvSpPr>
        <p:spPr>
          <a:xfrm>
            <a:off x="2244187" y="4012847"/>
            <a:ext cx="29311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002060"/>
                </a:solidFill>
                <a:latin typeface="Copperplate Gothic Bold" panose="020E0705020206020404" pitchFamily="34" charset="0"/>
              </a:rPr>
              <a:t>Methodology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BA237D7-4F33-0C00-B57C-4C726E6B40A4}"/>
              </a:ext>
            </a:extLst>
          </p:cNvPr>
          <p:cNvSpPr txBox="1"/>
          <p:nvPr/>
        </p:nvSpPr>
        <p:spPr>
          <a:xfrm>
            <a:off x="2235591" y="4267828"/>
            <a:ext cx="29556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Multiple classification models were trained and evaluated using accuracy, F1-score, and ROC-AUC metrics.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A7273CB-1EEA-095B-BE92-AECF5DE07A80}"/>
              </a:ext>
            </a:extLst>
          </p:cNvPr>
          <p:cNvSpPr txBox="1"/>
          <p:nvPr/>
        </p:nvSpPr>
        <p:spPr>
          <a:xfrm>
            <a:off x="7621200" y="4050241"/>
            <a:ext cx="25567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002060"/>
                </a:solidFill>
                <a:latin typeface="Copperplate Gothic Bold" panose="020E0705020206020404" pitchFamily="34" charset="0"/>
              </a:rPr>
              <a:t>Experimental results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92E4BD4-94DF-D555-20C6-15419CCD111D}"/>
              </a:ext>
            </a:extLst>
          </p:cNvPr>
          <p:cNvSpPr txBox="1"/>
          <p:nvPr/>
        </p:nvSpPr>
        <p:spPr>
          <a:xfrm>
            <a:off x="7639200" y="4320474"/>
            <a:ext cx="307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Visuals of Compared models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70FD739-B9C9-AC98-F115-3335CAE68016}"/>
              </a:ext>
            </a:extLst>
          </p:cNvPr>
          <p:cNvSpPr txBox="1"/>
          <p:nvPr/>
        </p:nvSpPr>
        <p:spPr>
          <a:xfrm>
            <a:off x="7639200" y="4492842"/>
            <a:ext cx="307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Accuracy, confusion matrix  of models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B3B2A30-70D2-E624-CF20-65F617B16577}"/>
              </a:ext>
            </a:extLst>
          </p:cNvPr>
          <p:cNvSpPr txBox="1"/>
          <p:nvPr/>
        </p:nvSpPr>
        <p:spPr>
          <a:xfrm>
            <a:off x="2253600" y="5320751"/>
            <a:ext cx="29311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002060"/>
                </a:solidFill>
                <a:latin typeface="Copperplate Gothic Bold" panose="020E0705020206020404" pitchFamily="34" charset="0"/>
              </a:rPr>
              <a:t>Conclusion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79E5173-2B48-C37B-7AFD-A47DE5827DA3}"/>
              </a:ext>
            </a:extLst>
          </p:cNvPr>
          <p:cNvSpPr txBox="1"/>
          <p:nvPr/>
        </p:nvSpPr>
        <p:spPr>
          <a:xfrm>
            <a:off x="2255264" y="5553627"/>
            <a:ext cx="28056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Importance of the used approach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74B81E5-0328-7ACC-ACBB-447A59D5BFFF}"/>
              </a:ext>
            </a:extLst>
          </p:cNvPr>
          <p:cNvSpPr txBox="1"/>
          <p:nvPr/>
        </p:nvSpPr>
        <p:spPr>
          <a:xfrm>
            <a:off x="2249954" y="5746583"/>
            <a:ext cx="28056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Suggestion for future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82EF644-45F2-8F6F-A087-235150AD7158}"/>
              </a:ext>
            </a:extLst>
          </p:cNvPr>
          <p:cNvSpPr txBox="1"/>
          <p:nvPr/>
        </p:nvSpPr>
        <p:spPr>
          <a:xfrm>
            <a:off x="7591745" y="5259841"/>
            <a:ext cx="28945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002060"/>
                </a:solidFill>
                <a:latin typeface="Copperplate Gothic Bold" panose="020E0705020206020404" pitchFamily="34" charset="0"/>
              </a:rPr>
              <a:t>Appendices and references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9A231FA-AC70-EE51-BB93-5D66B000ED04}"/>
              </a:ext>
            </a:extLst>
          </p:cNvPr>
          <p:cNvSpPr txBox="1"/>
          <p:nvPr/>
        </p:nvSpPr>
        <p:spPr>
          <a:xfrm>
            <a:off x="7591739" y="5756196"/>
            <a:ext cx="307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Links and codes used in the project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08115F2-3431-5623-BF0D-C79CBF993231}"/>
              </a:ext>
            </a:extLst>
          </p:cNvPr>
          <p:cNvSpPr txBox="1"/>
          <p:nvPr/>
        </p:nvSpPr>
        <p:spPr>
          <a:xfrm>
            <a:off x="7615321" y="1648215"/>
            <a:ext cx="2805640" cy="25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Comprehensive Dataset Overview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6327F9-5159-7464-6BB7-0BB06B1B8F22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3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10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52500" y="-76084"/>
            <a:ext cx="10528227" cy="685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79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device&#10;&#10;Description automatically generated">
            <a:extLst>
              <a:ext uri="{FF2B5EF4-FFF2-40B4-BE49-F238E27FC236}">
                <a16:creationId xmlns:a16="http://schemas.microsoft.com/office/drawing/2014/main" id="{0500559F-AB2E-CF37-CDC4-BFF3EE9030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1" r="28864"/>
          <a:stretch/>
        </p:blipFill>
        <p:spPr>
          <a:xfrm>
            <a:off x="7587463" y="10"/>
            <a:ext cx="456721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DCCA5E-C014-D629-122F-1D90FC21C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07690" y="6227099"/>
            <a:ext cx="1785976" cy="4629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ACBE5D-3457-0528-93F1-57FF9BAB0324}"/>
              </a:ext>
            </a:extLst>
          </p:cNvPr>
          <p:cNvSpPr txBox="1"/>
          <p:nvPr/>
        </p:nvSpPr>
        <p:spPr>
          <a:xfrm>
            <a:off x="929619" y="802325"/>
            <a:ext cx="42547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udy Old Style" panose="02020502050305020303" pitchFamily="18" charset="0"/>
              </a:rPr>
              <a:t>INTRODUCTION</a:t>
            </a:r>
            <a:r>
              <a:rPr lang="en-US" sz="2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aur" panose="02030504050205020304" pitchFamily="18" charset="0"/>
              </a:rPr>
              <a:t> </a:t>
            </a:r>
            <a:endParaRPr lang="en-IN" sz="25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aur" panose="020305040502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66B8B8-50A0-2817-0894-3C6B71BAF4CA}"/>
              </a:ext>
            </a:extLst>
          </p:cNvPr>
          <p:cNvSpPr txBox="1"/>
          <p:nvPr/>
        </p:nvSpPr>
        <p:spPr>
          <a:xfrm>
            <a:off x="707365" y="1472375"/>
            <a:ext cx="6320061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"/>
              </a:rPr>
              <a:t>In today’s competitive job market, employee retention is a key priority for organizations.</a:t>
            </a:r>
          </a:p>
          <a:p>
            <a:endParaRPr lang="en-US" sz="1600" dirty="0">
              <a:latin typeface="Century 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"/>
              </a:rPr>
              <a:t>High employee turnover increases recruitment costs and disrupts overall productivity.</a:t>
            </a:r>
          </a:p>
          <a:p>
            <a:endParaRPr lang="en-US" sz="1600" dirty="0">
              <a:latin typeface="Century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" panose="02040604050505020304" pitchFamily="18" charset="0"/>
              </a:rPr>
              <a:t> This project applies </a:t>
            </a:r>
            <a:r>
              <a:rPr lang="en-US" sz="1600" b="1" dirty="0">
                <a:latin typeface="Century" panose="02040604050505020304" pitchFamily="18" charset="0"/>
              </a:rPr>
              <a:t>machine learning</a:t>
            </a:r>
            <a:r>
              <a:rPr lang="en-US" sz="1600" dirty="0">
                <a:latin typeface="Century" panose="02040604050505020304" pitchFamily="18" charset="0"/>
              </a:rPr>
              <a:t> to predict whether employees, are likely to change jobs.</a:t>
            </a:r>
          </a:p>
          <a:p>
            <a:endParaRPr lang="en-US" sz="1600" dirty="0">
              <a:latin typeface="Century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" panose="02040604050505020304" pitchFamily="18" charset="0"/>
              </a:rPr>
              <a:t> Prediction is based on multiple factors including </a:t>
            </a:r>
            <a:r>
              <a:rPr lang="en-US" sz="1600" b="1" dirty="0">
                <a:latin typeface="Century" panose="02040604050505020304" pitchFamily="18" charset="0"/>
              </a:rPr>
              <a:t>experience, training hours, company size, education level, and job change history</a:t>
            </a:r>
            <a:r>
              <a:rPr lang="en-US" sz="1600" dirty="0">
                <a:latin typeface="Century" panose="02040604050505020304" pitchFamily="18" charset="0"/>
              </a:rPr>
              <a:t>.</a:t>
            </a:r>
          </a:p>
          <a:p>
            <a:endParaRPr lang="en-US" sz="1600" dirty="0">
              <a:latin typeface="Century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"/>
              </a:rPr>
              <a:t>The developed predictive model helps identify employees with a high likelihood of switching jobs.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entury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" panose="02040604050505020304" pitchFamily="18" charset="0"/>
              </a:rPr>
              <a:t> Insights from this analysis can help improve </a:t>
            </a:r>
            <a:r>
              <a:rPr lang="en-US" sz="1600" b="1" dirty="0">
                <a:latin typeface="Century" panose="02040604050505020304" pitchFamily="18" charset="0"/>
              </a:rPr>
              <a:t>retention strategies and workforce planning</a:t>
            </a:r>
            <a:r>
              <a:rPr lang="en-US" sz="1600" dirty="0">
                <a:latin typeface="Century" panose="02040604050505020304" pitchFamily="18" charset="0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94EF17-9420-E6A4-33A5-CD2F40F82C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726" y="1472375"/>
            <a:ext cx="4060688" cy="41261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7361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3653C-828F-DF30-7E3F-C5C6ECEAC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device&#10;&#10;Description automatically generated">
            <a:extLst>
              <a:ext uri="{FF2B5EF4-FFF2-40B4-BE49-F238E27FC236}">
                <a16:creationId xmlns:a16="http://schemas.microsoft.com/office/drawing/2014/main" id="{7A45C511-9AA0-D4DE-5DE8-C256E0F76A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1" r="28864"/>
          <a:stretch/>
        </p:blipFill>
        <p:spPr>
          <a:xfrm>
            <a:off x="7587463" y="24948"/>
            <a:ext cx="456721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13A12C-9178-071A-A045-FD235D943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07690" y="6227099"/>
            <a:ext cx="1785976" cy="462949"/>
          </a:xfrm>
          <a:prstGeom prst="rect">
            <a:avLst/>
          </a:prstGeom>
        </p:spPr>
      </p:pic>
      <p:sp>
        <p:nvSpPr>
          <p:cNvPr id="8" name="Freeform 3">
            <a:extLst>
              <a:ext uri="{FF2B5EF4-FFF2-40B4-BE49-F238E27FC236}">
                <a16:creationId xmlns:a16="http://schemas.microsoft.com/office/drawing/2014/main" id="{712A7D39-7FAB-6538-FCDA-D65B013C9328}"/>
              </a:ext>
            </a:extLst>
          </p:cNvPr>
          <p:cNvSpPr>
            <a:spLocks noChangeAspect="1"/>
          </p:cNvSpPr>
          <p:nvPr/>
        </p:nvSpPr>
        <p:spPr>
          <a:xfrm>
            <a:off x="7795694" y="516565"/>
            <a:ext cx="1439374" cy="1439374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B0C5FF"/>
          </a:solidFill>
          <a:ln cap="sq">
            <a:noFill/>
            <a:prstDash val="solid"/>
            <a:miter/>
          </a:ln>
          <a:effectLst>
            <a:outerShdw blurRad="177800" dist="38100" dir="2700000" algn="tl" rotWithShape="0">
              <a:prstClr val="black">
                <a:alpha val="53000"/>
              </a:prst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id="{5273989E-EF62-02C3-EE4B-CC355E6EA05E}"/>
              </a:ext>
            </a:extLst>
          </p:cNvPr>
          <p:cNvSpPr>
            <a:spLocks noChangeAspect="1"/>
          </p:cNvSpPr>
          <p:nvPr/>
        </p:nvSpPr>
        <p:spPr>
          <a:xfrm>
            <a:off x="3099400" y="3985424"/>
            <a:ext cx="1439374" cy="1439374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B0C5FF"/>
          </a:solidFill>
          <a:ln cap="sq">
            <a:noFill/>
            <a:prstDash val="solid"/>
            <a:miter/>
          </a:ln>
          <a:effectLst>
            <a:outerShdw blurRad="177800" dist="38100" dir="2700000" algn="tl" rotWithShape="0">
              <a:prstClr val="black">
                <a:alpha val="53000"/>
              </a:prst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40AF4CB6-0EC4-39A7-E9E0-906990EA9919}"/>
              </a:ext>
            </a:extLst>
          </p:cNvPr>
          <p:cNvSpPr/>
          <p:nvPr/>
        </p:nvSpPr>
        <p:spPr>
          <a:xfrm flipH="1">
            <a:off x="3724262" y="971082"/>
            <a:ext cx="8460038" cy="1656184"/>
          </a:xfrm>
          <a:prstGeom prst="leftArrow">
            <a:avLst>
              <a:gd name="adj1" fmla="val 33012"/>
              <a:gd name="adj2" fmla="val 138581"/>
            </a:avLst>
          </a:prstGeom>
          <a:noFill/>
          <a:ln w="25400">
            <a:solidFill>
              <a:srgbClr val="B4C7E7">
                <a:alpha val="40000"/>
              </a:srgb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6164826F-EA90-4E64-BE91-0FF5F813864D}"/>
              </a:ext>
            </a:extLst>
          </p:cNvPr>
          <p:cNvSpPr/>
          <p:nvPr/>
        </p:nvSpPr>
        <p:spPr>
          <a:xfrm>
            <a:off x="0" y="4430805"/>
            <a:ext cx="8460038" cy="1656184"/>
          </a:xfrm>
          <a:prstGeom prst="leftArrow">
            <a:avLst>
              <a:gd name="adj1" fmla="val 33012"/>
              <a:gd name="adj2" fmla="val 138581"/>
            </a:avLst>
          </a:prstGeom>
          <a:noFill/>
          <a:ln w="25400">
            <a:solidFill>
              <a:srgbClr val="B4C7E7">
                <a:alpha val="40000"/>
              </a:srgb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5ECF007-AF02-EC34-BC05-E75A3996E71C}"/>
              </a:ext>
            </a:extLst>
          </p:cNvPr>
          <p:cNvSpPr/>
          <p:nvPr/>
        </p:nvSpPr>
        <p:spPr>
          <a:xfrm rot="5400000">
            <a:off x="1778154" y="-393485"/>
            <a:ext cx="1224136" cy="44511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42875"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  <a:gs pos="59000">
                  <a:schemeClr val="accent1">
                    <a:lumMod val="75000"/>
                  </a:schemeClr>
                </a:gs>
                <a:gs pos="44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</a:ln>
          <a:effectLst>
            <a:outerShdw blurRad="228600" dist="38100" dir="2700000" algn="tl" rotWithShape="0">
              <a:schemeClr val="bg2">
                <a:lumMod val="25000"/>
                <a:alpha val="79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7B0625A-EF92-8121-B340-A86FFE01128A}"/>
              </a:ext>
            </a:extLst>
          </p:cNvPr>
          <p:cNvSpPr/>
          <p:nvPr/>
        </p:nvSpPr>
        <p:spPr>
          <a:xfrm>
            <a:off x="-784965" y="535856"/>
            <a:ext cx="1224136" cy="2592510"/>
          </a:xfrm>
          <a:prstGeom prst="roundRect">
            <a:avLst/>
          </a:prstGeom>
          <a:noFill/>
          <a:ln w="142875"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  <a:gs pos="45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outerShdw blurRad="228600" dist="38100" dir="2700000" algn="tl" rotWithShape="0">
              <a:schemeClr val="bg2">
                <a:lumMod val="25000"/>
                <a:alpha val="79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A75DAFE-C295-6269-5FD1-825ACE19E826}"/>
              </a:ext>
            </a:extLst>
          </p:cNvPr>
          <p:cNvSpPr/>
          <p:nvPr/>
        </p:nvSpPr>
        <p:spPr>
          <a:xfrm rot="5400000">
            <a:off x="9188963" y="3039386"/>
            <a:ext cx="1224136" cy="44511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42875"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  <a:gs pos="59000">
                  <a:schemeClr val="accent1">
                    <a:lumMod val="75000"/>
                  </a:schemeClr>
                </a:gs>
                <a:gs pos="44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</a:ln>
          <a:effectLst>
            <a:outerShdw blurRad="228600" dist="38100" dir="2700000" algn="tl" rotWithShape="0">
              <a:schemeClr val="bg2">
                <a:lumMod val="25000"/>
                <a:alpha val="79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8A089BC-C6A5-10E3-F932-FC20AE4F61BA}"/>
              </a:ext>
            </a:extLst>
          </p:cNvPr>
          <p:cNvSpPr/>
          <p:nvPr/>
        </p:nvSpPr>
        <p:spPr>
          <a:xfrm flipH="1">
            <a:off x="11736000" y="3968727"/>
            <a:ext cx="1224136" cy="2592510"/>
          </a:xfrm>
          <a:prstGeom prst="roundRect">
            <a:avLst/>
          </a:prstGeom>
          <a:noFill/>
          <a:ln w="142875"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  <a:gs pos="45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outerShdw blurRad="228600" dist="38100" dir="2700000" algn="tl" rotWithShape="0">
              <a:schemeClr val="bg2">
                <a:lumMod val="25000"/>
                <a:alpha val="79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id="{C2CD9A50-DD26-5F09-F58C-0DAF6652AF17}"/>
              </a:ext>
            </a:extLst>
          </p:cNvPr>
          <p:cNvSpPr/>
          <p:nvPr/>
        </p:nvSpPr>
        <p:spPr>
          <a:xfrm rot="16200000" flipH="1">
            <a:off x="-148014" y="1445065"/>
            <a:ext cx="1143251" cy="386758"/>
          </a:xfrm>
          <a:prstGeom prst="round2SameRect">
            <a:avLst/>
          </a:prstGeom>
          <a:gradFill>
            <a:gsLst>
              <a:gs pos="81400">
                <a:schemeClr val="accent1">
                  <a:lumMod val="75000"/>
                </a:schemeClr>
              </a:gs>
              <a:gs pos="7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6200000" scaled="1"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011BF6-40CF-74BF-B06F-8FD5918250F4}"/>
              </a:ext>
            </a:extLst>
          </p:cNvPr>
          <p:cNvSpPr txBox="1"/>
          <p:nvPr/>
        </p:nvSpPr>
        <p:spPr>
          <a:xfrm>
            <a:off x="7781802" y="4767334"/>
            <a:ext cx="403845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9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defRPr>
            </a:lvl1pPr>
          </a:lstStyle>
          <a:p>
            <a:r>
              <a:rPr lang="en-US"/>
              <a:t>Value Of  The Study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24C59C-DC8C-0A57-C319-9F6737C981AE}"/>
              </a:ext>
            </a:extLst>
          </p:cNvPr>
          <p:cNvSpPr txBox="1"/>
          <p:nvPr/>
        </p:nvSpPr>
        <p:spPr>
          <a:xfrm>
            <a:off x="423612" y="1339426"/>
            <a:ext cx="411516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002060"/>
                </a:solidFill>
                <a:latin typeface="Copperplate Gothic Bold" panose="020E0705020206020404" pitchFamily="34" charset="0"/>
              </a:defRPr>
            </a:lvl1pPr>
          </a:lstStyle>
          <a:p>
            <a:pPr algn="ctr"/>
            <a:r>
              <a:rPr lang="en-US" sz="2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Objective OF The Study</a:t>
            </a:r>
            <a:endParaRPr lang="en-IN" sz="2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Rectangle: Top Corners Rounded 22">
            <a:extLst>
              <a:ext uri="{FF2B5EF4-FFF2-40B4-BE49-F238E27FC236}">
                <a16:creationId xmlns:a16="http://schemas.microsoft.com/office/drawing/2014/main" id="{DD772703-EF3D-7A84-C4E2-D7AF2CAF1137}"/>
              </a:ext>
            </a:extLst>
          </p:cNvPr>
          <p:cNvSpPr/>
          <p:nvPr/>
        </p:nvSpPr>
        <p:spPr>
          <a:xfrm rot="5400000">
            <a:off x="11210374" y="5096591"/>
            <a:ext cx="1174160" cy="386758"/>
          </a:xfrm>
          <a:prstGeom prst="round2SameRect">
            <a:avLst/>
          </a:prstGeom>
          <a:gradFill>
            <a:gsLst>
              <a:gs pos="81400">
                <a:schemeClr val="accent1">
                  <a:lumMod val="75000"/>
                </a:schemeClr>
              </a:gs>
              <a:gs pos="7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6200000" scaled="1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 3">
            <a:extLst>
              <a:ext uri="{FF2B5EF4-FFF2-40B4-BE49-F238E27FC236}">
                <a16:creationId xmlns:a16="http://schemas.microsoft.com/office/drawing/2014/main" id="{3450B7BA-AC47-E6EF-E175-62754B442887}"/>
              </a:ext>
            </a:extLst>
          </p:cNvPr>
          <p:cNvSpPr>
            <a:spLocks noChangeAspect="1"/>
          </p:cNvSpPr>
          <p:nvPr/>
        </p:nvSpPr>
        <p:spPr>
          <a:xfrm>
            <a:off x="5583466" y="477969"/>
            <a:ext cx="1439374" cy="1439374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B0C5FF"/>
          </a:solidFill>
          <a:ln cap="sq">
            <a:noFill/>
            <a:prstDash val="solid"/>
            <a:miter/>
          </a:ln>
          <a:effectLst>
            <a:outerShdw blurRad="177800" dist="38100" dir="2700000" algn="tl" rotWithShape="0">
              <a:prstClr val="black">
                <a:alpha val="53000"/>
              </a:prst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37" name="Freeform 3">
            <a:extLst>
              <a:ext uri="{FF2B5EF4-FFF2-40B4-BE49-F238E27FC236}">
                <a16:creationId xmlns:a16="http://schemas.microsoft.com/office/drawing/2014/main" id="{8200FF56-C9FC-88C6-9106-8FF098100930}"/>
              </a:ext>
            </a:extLst>
          </p:cNvPr>
          <p:cNvSpPr>
            <a:spLocks noChangeAspect="1"/>
          </p:cNvSpPr>
          <p:nvPr/>
        </p:nvSpPr>
        <p:spPr>
          <a:xfrm>
            <a:off x="9995995" y="513932"/>
            <a:ext cx="1439374" cy="1439374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B0C5FF"/>
          </a:solidFill>
          <a:ln cap="sq">
            <a:noFill/>
            <a:prstDash val="solid"/>
            <a:miter/>
          </a:ln>
          <a:effectLst>
            <a:outerShdw blurRad="177800" dist="38100" dir="2700000" algn="tl" rotWithShape="0">
              <a:prstClr val="black">
                <a:alpha val="53000"/>
              </a:prst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38" name="Freeform 3">
            <a:extLst>
              <a:ext uri="{FF2B5EF4-FFF2-40B4-BE49-F238E27FC236}">
                <a16:creationId xmlns:a16="http://schemas.microsoft.com/office/drawing/2014/main" id="{827BE51B-890F-D9E1-E285-E14BC938F750}"/>
              </a:ext>
            </a:extLst>
          </p:cNvPr>
          <p:cNvSpPr>
            <a:spLocks noChangeAspect="1"/>
          </p:cNvSpPr>
          <p:nvPr/>
        </p:nvSpPr>
        <p:spPr>
          <a:xfrm>
            <a:off x="834307" y="3985424"/>
            <a:ext cx="1439374" cy="1439374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B0C5FF"/>
          </a:solidFill>
          <a:ln cap="sq">
            <a:noFill/>
            <a:prstDash val="solid"/>
            <a:miter/>
          </a:ln>
          <a:effectLst>
            <a:outerShdw blurRad="177800" dist="38100" dir="2700000" algn="tl" rotWithShape="0">
              <a:prstClr val="black">
                <a:alpha val="53000"/>
              </a:prst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39" name="Freeform 3">
            <a:extLst>
              <a:ext uri="{FF2B5EF4-FFF2-40B4-BE49-F238E27FC236}">
                <a16:creationId xmlns:a16="http://schemas.microsoft.com/office/drawing/2014/main" id="{1EC1B68C-A200-2FDB-E95D-D4D2D8AC6409}"/>
              </a:ext>
            </a:extLst>
          </p:cNvPr>
          <p:cNvSpPr>
            <a:spLocks noChangeAspect="1"/>
          </p:cNvSpPr>
          <p:nvPr/>
        </p:nvSpPr>
        <p:spPr>
          <a:xfrm>
            <a:off x="5364493" y="3985424"/>
            <a:ext cx="1439374" cy="1439374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B0C5FF"/>
          </a:solidFill>
          <a:ln cap="sq">
            <a:noFill/>
            <a:prstDash val="solid"/>
            <a:miter/>
          </a:ln>
          <a:effectLst>
            <a:outerShdw blurRad="177800" dist="38100" dir="2700000" algn="tl" rotWithShape="0">
              <a:prstClr val="black">
                <a:alpha val="53000"/>
              </a:prstClr>
            </a:outerShdw>
          </a:effectLst>
        </p:spPr>
        <p:txBody>
          <a:bodyPr/>
          <a:lstStyle/>
          <a:p>
            <a:endParaRPr lang="en-IN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56E5A116-F2B3-F048-E887-F00AA60F331F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233" y="4337350"/>
            <a:ext cx="735521" cy="73552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C30310E-FB4F-CEE7-3CDB-D5778B3225DC}"/>
              </a:ext>
            </a:extLst>
          </p:cNvPr>
          <p:cNvSpPr txBox="1"/>
          <p:nvPr/>
        </p:nvSpPr>
        <p:spPr>
          <a:xfrm>
            <a:off x="796238" y="5526009"/>
            <a:ext cx="1565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ctr"/>
            <a:r>
              <a:rPr lang="en-IN" sz="1600" dirty="0"/>
              <a:t>Early Identification &amp; Prevention</a:t>
            </a:r>
            <a:endParaRPr lang="en-IN" sz="1500" dirty="0"/>
          </a:p>
        </p:txBody>
      </p:sp>
      <p:pic>
        <p:nvPicPr>
          <p:cNvPr id="42" name="Picture 41" descr="A clock and server with a black background&#10;&#10;Description automatically generated">
            <a:extLst>
              <a:ext uri="{FF2B5EF4-FFF2-40B4-BE49-F238E27FC236}">
                <a16:creationId xmlns:a16="http://schemas.microsoft.com/office/drawing/2014/main" id="{0539DAF9-BD77-90A7-A764-EDE785DAF4E0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931" y="778192"/>
            <a:ext cx="944473" cy="94447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73E9CE3-204F-E5C4-4F04-4F794699B25F}"/>
              </a:ext>
            </a:extLst>
          </p:cNvPr>
          <p:cNvSpPr txBox="1"/>
          <p:nvPr/>
        </p:nvSpPr>
        <p:spPr>
          <a:xfrm>
            <a:off x="10077275" y="2342603"/>
            <a:ext cx="13238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50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Real -  time Monitoring</a:t>
            </a:r>
            <a:endParaRPr lang="en-IN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AB0E552-9FE1-EBC9-F1DE-08D9C969040A}"/>
              </a:ext>
            </a:extLst>
          </p:cNvPr>
          <p:cNvSpPr txBox="1"/>
          <p:nvPr/>
        </p:nvSpPr>
        <p:spPr>
          <a:xfrm>
            <a:off x="2809569" y="5656615"/>
            <a:ext cx="20190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50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IN" dirty="0"/>
              <a:t>Improved Workforce Stability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E96804F-0923-BEDD-0A3A-F06B6AC945CB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674" y="4240400"/>
            <a:ext cx="929419" cy="92941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A9867BB-C44A-708A-9F93-3922FA8B4BA3}"/>
              </a:ext>
            </a:extLst>
          </p:cNvPr>
          <p:cNvSpPr txBox="1"/>
          <p:nvPr/>
        </p:nvSpPr>
        <p:spPr>
          <a:xfrm>
            <a:off x="5276848" y="5654527"/>
            <a:ext cx="17801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50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IN" dirty="0"/>
              <a:t>Strategic HR Decision-Making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17841D5-44DD-180A-E62D-4EF9D16D93C2}"/>
              </a:ext>
            </a:extLst>
          </p:cNvPr>
          <p:cNvCxnSpPr>
            <a:cxnSpLocks/>
          </p:cNvCxnSpPr>
          <p:nvPr/>
        </p:nvCxnSpPr>
        <p:spPr>
          <a:xfrm>
            <a:off x="164626" y="3581083"/>
            <a:ext cx="11862001" cy="0"/>
          </a:xfrm>
          <a:prstGeom prst="line">
            <a:avLst/>
          </a:prstGeom>
          <a:ln>
            <a:prstDash val="lgDashDot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FE3DAAFF-6429-6194-2C86-55A11B19072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805" y="718430"/>
            <a:ext cx="977217" cy="977217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936E99F-CB7B-E740-3D14-888022BE2E76}"/>
              </a:ext>
            </a:extLst>
          </p:cNvPr>
          <p:cNvSpPr txBox="1"/>
          <p:nvPr/>
        </p:nvSpPr>
        <p:spPr>
          <a:xfrm>
            <a:off x="7864588" y="2352763"/>
            <a:ext cx="13238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50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Comparing Algorithms</a:t>
            </a:r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EF6F578-EE8A-1266-FC50-40F91113E963}"/>
              </a:ext>
            </a:extLst>
          </p:cNvPr>
          <p:cNvSpPr txBox="1"/>
          <p:nvPr/>
        </p:nvSpPr>
        <p:spPr>
          <a:xfrm>
            <a:off x="5617626" y="2304986"/>
            <a:ext cx="14393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50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Risk Stratification</a:t>
            </a:r>
            <a:endParaRPr lang="en-IN" dirty="0"/>
          </a:p>
        </p:txBody>
      </p:sp>
      <p:pic>
        <p:nvPicPr>
          <p:cNvPr id="59" name="Picture 58" descr="A magnifying glass and a paper with graphs and a graph&#10;&#10;Description automatically generated">
            <a:extLst>
              <a:ext uri="{FF2B5EF4-FFF2-40B4-BE49-F238E27FC236}">
                <a16:creationId xmlns:a16="http://schemas.microsoft.com/office/drawing/2014/main" id="{7CA1FE1F-3FC3-0682-D430-A517388CBBBB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964" y="766553"/>
            <a:ext cx="926572" cy="926572"/>
          </a:xfrm>
          <a:prstGeom prst="rect">
            <a:avLst/>
          </a:prstGeom>
        </p:spPr>
      </p:pic>
      <p:pic>
        <p:nvPicPr>
          <p:cNvPr id="4" name="Graphic 3" descr="Head with gears with solid fill">
            <a:extLst>
              <a:ext uri="{FF2B5EF4-FFF2-40B4-BE49-F238E27FC236}">
                <a16:creationId xmlns:a16="http://schemas.microsoft.com/office/drawing/2014/main" id="{FD4857A8-1BF9-2D99-3EFE-C561F0A881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17626" y="4260787"/>
            <a:ext cx="1003028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32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54D14-0D16-84C6-F96B-6A02ED968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device&#10;&#10;Description automatically generated">
            <a:extLst>
              <a:ext uri="{FF2B5EF4-FFF2-40B4-BE49-F238E27FC236}">
                <a16:creationId xmlns:a16="http://schemas.microsoft.com/office/drawing/2014/main" id="{6F81A561-EE68-3D04-826A-578FF2DB0C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1" r="28864"/>
          <a:stretch/>
        </p:blipFill>
        <p:spPr>
          <a:xfrm>
            <a:off x="7587463" y="24948"/>
            <a:ext cx="456721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99FDD3-7973-707C-38E1-81F4CD7B7DDB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alphaModFix amt="2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4378" y="1526611"/>
            <a:ext cx="3606948" cy="37710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5928AF-D01E-5C22-A073-DBF9626BB6D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943577">
            <a:off x="6690343" y="3112700"/>
            <a:ext cx="701101" cy="7011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6E5D22-5538-9E87-F5AE-69FF75053DC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32551" flipH="1">
            <a:off x="6924479" y="431052"/>
            <a:ext cx="701101" cy="70110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3AC4716-81B7-9DBB-ED99-40EAA3672B55}"/>
              </a:ext>
            </a:extLst>
          </p:cNvPr>
          <p:cNvGrpSpPr/>
          <p:nvPr/>
        </p:nvGrpSpPr>
        <p:grpSpPr>
          <a:xfrm>
            <a:off x="6442848" y="1610792"/>
            <a:ext cx="1454797" cy="831944"/>
            <a:chOff x="6785257" y="5867269"/>
            <a:chExt cx="1454797" cy="83194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ADBDC69-50BD-551C-7439-62AA8F7F40C2}"/>
                </a:ext>
              </a:extLst>
            </p:cNvPr>
            <p:cNvSpPr/>
            <p:nvPr/>
          </p:nvSpPr>
          <p:spPr>
            <a:xfrm rot="19413298">
              <a:off x="6785257" y="6258683"/>
              <a:ext cx="1454797" cy="132741"/>
            </a:xfrm>
            <a:prstGeom prst="rect">
              <a:avLst/>
            </a:prstGeom>
            <a:solidFill>
              <a:srgbClr val="96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752A558-739A-3668-A265-92E11E0A10F1}"/>
                </a:ext>
              </a:extLst>
            </p:cNvPr>
            <p:cNvGrpSpPr/>
            <p:nvPr/>
          </p:nvGrpSpPr>
          <p:grpSpPr>
            <a:xfrm>
              <a:off x="6960096" y="5867269"/>
              <a:ext cx="1083991" cy="831944"/>
              <a:chOff x="7304294" y="5502250"/>
              <a:chExt cx="1083991" cy="831944"/>
            </a:xfrm>
            <a:gradFill>
              <a:gsLst>
                <a:gs pos="0">
                  <a:schemeClr val="accent1">
                    <a:lumMod val="44000"/>
                    <a:lumOff val="56000"/>
                  </a:schemeClr>
                </a:gs>
                <a:gs pos="100000">
                  <a:schemeClr val="accent1">
                    <a:lumMod val="99000"/>
                    <a:lumOff val="1000"/>
                  </a:schemeClr>
                </a:gs>
              </a:gsLst>
              <a:lin ang="2700000" scaled="1"/>
            </a:gradFill>
            <a:effectLst/>
          </p:grpSpPr>
          <p:sp>
            <p:nvSpPr>
              <p:cNvPr id="11" name="Right Triangle 10">
                <a:extLst>
                  <a:ext uri="{FF2B5EF4-FFF2-40B4-BE49-F238E27FC236}">
                    <a16:creationId xmlns:a16="http://schemas.microsoft.com/office/drawing/2014/main" id="{A1E3AAC0-6A3A-64D8-229F-2D0B16B7F59E}"/>
                  </a:ext>
                </a:extLst>
              </p:cNvPr>
              <p:cNvSpPr/>
              <p:nvPr/>
            </p:nvSpPr>
            <p:spPr>
              <a:xfrm rot="5734655">
                <a:off x="7972756" y="5647355"/>
                <a:ext cx="194582" cy="217942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E090D36C-9468-7629-7A85-0EFF0997D74C}"/>
                  </a:ext>
                </a:extLst>
              </p:cNvPr>
              <p:cNvSpPr/>
              <p:nvPr/>
            </p:nvSpPr>
            <p:spPr>
              <a:xfrm rot="5734655">
                <a:off x="7752278" y="5803931"/>
                <a:ext cx="194582" cy="217942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Right Triangle 24">
                <a:extLst>
                  <a:ext uri="{FF2B5EF4-FFF2-40B4-BE49-F238E27FC236}">
                    <a16:creationId xmlns:a16="http://schemas.microsoft.com/office/drawing/2014/main" id="{AEEB70FC-A850-536A-0D22-2D2F10DCE314}"/>
                  </a:ext>
                </a:extLst>
              </p:cNvPr>
              <p:cNvSpPr/>
              <p:nvPr/>
            </p:nvSpPr>
            <p:spPr>
              <a:xfrm rot="5734655">
                <a:off x="7522591" y="5975229"/>
                <a:ext cx="194582" cy="217942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ight Triangle 25">
                <a:extLst>
                  <a:ext uri="{FF2B5EF4-FFF2-40B4-BE49-F238E27FC236}">
                    <a16:creationId xmlns:a16="http://schemas.microsoft.com/office/drawing/2014/main" id="{788048C8-79FF-AE1B-DBAF-D175E96DA815}"/>
                  </a:ext>
                </a:extLst>
              </p:cNvPr>
              <p:cNvSpPr/>
              <p:nvPr/>
            </p:nvSpPr>
            <p:spPr>
              <a:xfrm rot="5734655">
                <a:off x="7315974" y="6127932"/>
                <a:ext cx="194582" cy="217942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Right Triangle 26">
                <a:extLst>
                  <a:ext uri="{FF2B5EF4-FFF2-40B4-BE49-F238E27FC236}">
                    <a16:creationId xmlns:a16="http://schemas.microsoft.com/office/drawing/2014/main" id="{E037EBB2-4196-4519-1095-F0FDEFF0BADB}"/>
                  </a:ext>
                </a:extLst>
              </p:cNvPr>
              <p:cNvSpPr/>
              <p:nvPr/>
            </p:nvSpPr>
            <p:spPr>
              <a:xfrm rot="5734655">
                <a:off x="8182023" y="5490570"/>
                <a:ext cx="194582" cy="217942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91C207C-1AB6-1D10-2D0D-9E41F300A513}"/>
              </a:ext>
            </a:extLst>
          </p:cNvPr>
          <p:cNvGrpSpPr/>
          <p:nvPr/>
        </p:nvGrpSpPr>
        <p:grpSpPr>
          <a:xfrm rot="4246982">
            <a:off x="6451874" y="677596"/>
            <a:ext cx="1454797" cy="831944"/>
            <a:chOff x="6785257" y="5867269"/>
            <a:chExt cx="1454797" cy="83194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9A7B007-144C-69B7-EA8C-E6A4F90E5B0C}"/>
                </a:ext>
              </a:extLst>
            </p:cNvPr>
            <p:cNvSpPr/>
            <p:nvPr/>
          </p:nvSpPr>
          <p:spPr>
            <a:xfrm rot="19413298">
              <a:off x="6785257" y="6258683"/>
              <a:ext cx="1454797" cy="132741"/>
            </a:xfrm>
            <a:prstGeom prst="rect">
              <a:avLst/>
            </a:prstGeom>
            <a:solidFill>
              <a:srgbClr val="96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FEC191-9295-55C6-17A5-B0AF5C940819}"/>
                </a:ext>
              </a:extLst>
            </p:cNvPr>
            <p:cNvGrpSpPr/>
            <p:nvPr/>
          </p:nvGrpSpPr>
          <p:grpSpPr>
            <a:xfrm>
              <a:off x="6960096" y="5867269"/>
              <a:ext cx="1083991" cy="831944"/>
              <a:chOff x="7304294" y="5502250"/>
              <a:chExt cx="1083991" cy="831944"/>
            </a:xfrm>
            <a:gradFill>
              <a:gsLst>
                <a:gs pos="0">
                  <a:schemeClr val="accent1">
                    <a:lumMod val="44000"/>
                    <a:lumOff val="56000"/>
                  </a:schemeClr>
                </a:gs>
                <a:gs pos="100000">
                  <a:schemeClr val="accent1">
                    <a:lumMod val="99000"/>
                    <a:lumOff val="1000"/>
                  </a:schemeClr>
                </a:gs>
              </a:gsLst>
              <a:lin ang="2700000" scaled="1"/>
            </a:gradFill>
            <a:effectLst/>
          </p:grpSpPr>
          <p:sp>
            <p:nvSpPr>
              <p:cNvPr id="31" name="Right Triangle 30">
                <a:extLst>
                  <a:ext uri="{FF2B5EF4-FFF2-40B4-BE49-F238E27FC236}">
                    <a16:creationId xmlns:a16="http://schemas.microsoft.com/office/drawing/2014/main" id="{EE42A68C-F6E4-EE25-EA60-23D69C1B216E}"/>
                  </a:ext>
                </a:extLst>
              </p:cNvPr>
              <p:cNvSpPr/>
              <p:nvPr/>
            </p:nvSpPr>
            <p:spPr>
              <a:xfrm rot="5734655">
                <a:off x="7972756" y="5647355"/>
                <a:ext cx="194582" cy="217942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ight Triangle 31">
                <a:extLst>
                  <a:ext uri="{FF2B5EF4-FFF2-40B4-BE49-F238E27FC236}">
                    <a16:creationId xmlns:a16="http://schemas.microsoft.com/office/drawing/2014/main" id="{AB4A8EEB-7F15-60C6-F97C-7B5639F24CD5}"/>
                  </a:ext>
                </a:extLst>
              </p:cNvPr>
              <p:cNvSpPr/>
              <p:nvPr/>
            </p:nvSpPr>
            <p:spPr>
              <a:xfrm rot="5734655">
                <a:off x="7752278" y="5803931"/>
                <a:ext cx="194582" cy="217942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ight Triangle 32">
                <a:extLst>
                  <a:ext uri="{FF2B5EF4-FFF2-40B4-BE49-F238E27FC236}">
                    <a16:creationId xmlns:a16="http://schemas.microsoft.com/office/drawing/2014/main" id="{C0BC27F2-D3A5-1DA2-45CF-8063E803A4D2}"/>
                  </a:ext>
                </a:extLst>
              </p:cNvPr>
              <p:cNvSpPr/>
              <p:nvPr/>
            </p:nvSpPr>
            <p:spPr>
              <a:xfrm rot="5734655">
                <a:off x="7522591" y="5975229"/>
                <a:ext cx="194582" cy="217942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ight Triangle 33">
                <a:extLst>
                  <a:ext uri="{FF2B5EF4-FFF2-40B4-BE49-F238E27FC236}">
                    <a16:creationId xmlns:a16="http://schemas.microsoft.com/office/drawing/2014/main" id="{7B6718E3-2472-0003-1600-5FB7212A5F04}"/>
                  </a:ext>
                </a:extLst>
              </p:cNvPr>
              <p:cNvSpPr/>
              <p:nvPr/>
            </p:nvSpPr>
            <p:spPr>
              <a:xfrm rot="5734655">
                <a:off x="7315974" y="6127932"/>
                <a:ext cx="194582" cy="217942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ight Triangle 34">
                <a:extLst>
                  <a:ext uri="{FF2B5EF4-FFF2-40B4-BE49-F238E27FC236}">
                    <a16:creationId xmlns:a16="http://schemas.microsoft.com/office/drawing/2014/main" id="{6E57B171-D193-6138-4CA4-6C4288167154}"/>
                  </a:ext>
                </a:extLst>
              </p:cNvPr>
              <p:cNvSpPr/>
              <p:nvPr/>
            </p:nvSpPr>
            <p:spPr>
              <a:xfrm rot="5734655">
                <a:off x="8182023" y="5490570"/>
                <a:ext cx="194582" cy="217942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9133B76-2211-0A49-B252-6C174A857983}"/>
              </a:ext>
            </a:extLst>
          </p:cNvPr>
          <p:cNvGrpSpPr/>
          <p:nvPr/>
        </p:nvGrpSpPr>
        <p:grpSpPr>
          <a:xfrm rot="3763409">
            <a:off x="6442791" y="2525174"/>
            <a:ext cx="1454797" cy="831944"/>
            <a:chOff x="6785257" y="5867269"/>
            <a:chExt cx="1454797" cy="83194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68A7BE2-0C3E-B985-1176-4AD19C747FA6}"/>
                </a:ext>
              </a:extLst>
            </p:cNvPr>
            <p:cNvSpPr/>
            <p:nvPr/>
          </p:nvSpPr>
          <p:spPr>
            <a:xfrm rot="19413298">
              <a:off x="6785257" y="6258683"/>
              <a:ext cx="1454797" cy="132741"/>
            </a:xfrm>
            <a:prstGeom prst="rect">
              <a:avLst/>
            </a:prstGeom>
            <a:solidFill>
              <a:srgbClr val="96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048631F-C132-4537-0DFC-276D667CE1EE}"/>
                </a:ext>
              </a:extLst>
            </p:cNvPr>
            <p:cNvGrpSpPr/>
            <p:nvPr/>
          </p:nvGrpSpPr>
          <p:grpSpPr>
            <a:xfrm>
              <a:off x="6960096" y="5867269"/>
              <a:ext cx="1083991" cy="831944"/>
              <a:chOff x="7304294" y="5502250"/>
              <a:chExt cx="1083991" cy="831944"/>
            </a:xfrm>
            <a:gradFill>
              <a:gsLst>
                <a:gs pos="0">
                  <a:schemeClr val="accent1">
                    <a:lumMod val="44000"/>
                    <a:lumOff val="56000"/>
                  </a:schemeClr>
                </a:gs>
                <a:gs pos="100000">
                  <a:schemeClr val="accent1">
                    <a:lumMod val="99000"/>
                    <a:lumOff val="1000"/>
                  </a:schemeClr>
                </a:gs>
              </a:gsLst>
              <a:lin ang="2700000" scaled="1"/>
            </a:gradFill>
            <a:effectLst/>
          </p:grpSpPr>
          <p:sp>
            <p:nvSpPr>
              <p:cNvPr id="51" name="Right Triangle 50">
                <a:extLst>
                  <a:ext uri="{FF2B5EF4-FFF2-40B4-BE49-F238E27FC236}">
                    <a16:creationId xmlns:a16="http://schemas.microsoft.com/office/drawing/2014/main" id="{B2D242C1-3D43-16A5-0CEB-A39FE2BBF192}"/>
                  </a:ext>
                </a:extLst>
              </p:cNvPr>
              <p:cNvSpPr/>
              <p:nvPr/>
            </p:nvSpPr>
            <p:spPr>
              <a:xfrm rot="5734655">
                <a:off x="7972756" y="5647355"/>
                <a:ext cx="194582" cy="217942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ight Triangle 51">
                <a:extLst>
                  <a:ext uri="{FF2B5EF4-FFF2-40B4-BE49-F238E27FC236}">
                    <a16:creationId xmlns:a16="http://schemas.microsoft.com/office/drawing/2014/main" id="{5C8FE3B3-BD88-82EE-6720-C86C54113F15}"/>
                  </a:ext>
                </a:extLst>
              </p:cNvPr>
              <p:cNvSpPr/>
              <p:nvPr/>
            </p:nvSpPr>
            <p:spPr>
              <a:xfrm rot="5734655">
                <a:off x="7752278" y="5803931"/>
                <a:ext cx="194582" cy="217942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Right Triangle 52">
                <a:extLst>
                  <a:ext uri="{FF2B5EF4-FFF2-40B4-BE49-F238E27FC236}">
                    <a16:creationId xmlns:a16="http://schemas.microsoft.com/office/drawing/2014/main" id="{CE57C0BD-A62E-32A4-E659-662012A614A2}"/>
                  </a:ext>
                </a:extLst>
              </p:cNvPr>
              <p:cNvSpPr/>
              <p:nvPr/>
            </p:nvSpPr>
            <p:spPr>
              <a:xfrm rot="5734655">
                <a:off x="7522591" y="5975229"/>
                <a:ext cx="194582" cy="217942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ight Triangle 53">
                <a:extLst>
                  <a:ext uri="{FF2B5EF4-FFF2-40B4-BE49-F238E27FC236}">
                    <a16:creationId xmlns:a16="http://schemas.microsoft.com/office/drawing/2014/main" id="{04108CE4-AD48-84B2-91CE-AE6089D51476}"/>
                  </a:ext>
                </a:extLst>
              </p:cNvPr>
              <p:cNvSpPr/>
              <p:nvPr/>
            </p:nvSpPr>
            <p:spPr>
              <a:xfrm rot="5734655">
                <a:off x="7315974" y="6127932"/>
                <a:ext cx="194582" cy="217942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Right Triangle 54">
                <a:extLst>
                  <a:ext uri="{FF2B5EF4-FFF2-40B4-BE49-F238E27FC236}">
                    <a16:creationId xmlns:a16="http://schemas.microsoft.com/office/drawing/2014/main" id="{E54D9ECF-329E-BEB3-FF0F-35FEB7FA4D10}"/>
                  </a:ext>
                </a:extLst>
              </p:cNvPr>
              <p:cNvSpPr/>
              <p:nvPr/>
            </p:nvSpPr>
            <p:spPr>
              <a:xfrm rot="5734655">
                <a:off x="8182023" y="5490570"/>
                <a:ext cx="194582" cy="217942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925AE0E-317E-A12D-9038-E2FB4C9C5B88}"/>
              </a:ext>
            </a:extLst>
          </p:cNvPr>
          <p:cNvGrpSpPr/>
          <p:nvPr/>
        </p:nvGrpSpPr>
        <p:grpSpPr>
          <a:xfrm>
            <a:off x="6482552" y="3327525"/>
            <a:ext cx="1454797" cy="831944"/>
            <a:chOff x="6785257" y="5867269"/>
            <a:chExt cx="1454797" cy="831944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70CA20A-7E8A-FA40-467E-7EF582515CBD}"/>
                </a:ext>
              </a:extLst>
            </p:cNvPr>
            <p:cNvSpPr/>
            <p:nvPr/>
          </p:nvSpPr>
          <p:spPr>
            <a:xfrm rot="19413298">
              <a:off x="6785257" y="6258683"/>
              <a:ext cx="1454797" cy="132741"/>
            </a:xfrm>
            <a:prstGeom prst="rect">
              <a:avLst/>
            </a:prstGeom>
            <a:solidFill>
              <a:srgbClr val="96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620B2454-44AC-CF8D-AE27-4BC5216BD64A}"/>
                </a:ext>
              </a:extLst>
            </p:cNvPr>
            <p:cNvGrpSpPr/>
            <p:nvPr/>
          </p:nvGrpSpPr>
          <p:grpSpPr>
            <a:xfrm>
              <a:off x="6960096" y="5867269"/>
              <a:ext cx="1083991" cy="831944"/>
              <a:chOff x="7304294" y="5502250"/>
              <a:chExt cx="1083991" cy="831944"/>
            </a:xfrm>
            <a:gradFill>
              <a:gsLst>
                <a:gs pos="0">
                  <a:schemeClr val="accent1">
                    <a:lumMod val="44000"/>
                    <a:lumOff val="56000"/>
                  </a:schemeClr>
                </a:gs>
                <a:gs pos="100000">
                  <a:schemeClr val="accent1">
                    <a:lumMod val="99000"/>
                    <a:lumOff val="1000"/>
                  </a:schemeClr>
                </a:gs>
              </a:gsLst>
              <a:lin ang="2700000" scaled="1"/>
            </a:gradFill>
            <a:effectLst/>
          </p:grpSpPr>
          <p:sp>
            <p:nvSpPr>
              <p:cNvPr id="63" name="Right Triangle 62">
                <a:extLst>
                  <a:ext uri="{FF2B5EF4-FFF2-40B4-BE49-F238E27FC236}">
                    <a16:creationId xmlns:a16="http://schemas.microsoft.com/office/drawing/2014/main" id="{23AE0A52-49BC-A325-3A31-3FCC7BDE38B6}"/>
                  </a:ext>
                </a:extLst>
              </p:cNvPr>
              <p:cNvSpPr/>
              <p:nvPr/>
            </p:nvSpPr>
            <p:spPr>
              <a:xfrm rot="5734655">
                <a:off x="7972756" y="5647355"/>
                <a:ext cx="194582" cy="217942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ight Triangle 63">
                <a:extLst>
                  <a:ext uri="{FF2B5EF4-FFF2-40B4-BE49-F238E27FC236}">
                    <a16:creationId xmlns:a16="http://schemas.microsoft.com/office/drawing/2014/main" id="{352B2C72-2726-0522-D115-48E03C607FBF}"/>
                  </a:ext>
                </a:extLst>
              </p:cNvPr>
              <p:cNvSpPr/>
              <p:nvPr/>
            </p:nvSpPr>
            <p:spPr>
              <a:xfrm rot="5734655">
                <a:off x="7752278" y="5803931"/>
                <a:ext cx="194582" cy="217942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Right Triangle 64">
                <a:extLst>
                  <a:ext uri="{FF2B5EF4-FFF2-40B4-BE49-F238E27FC236}">
                    <a16:creationId xmlns:a16="http://schemas.microsoft.com/office/drawing/2014/main" id="{05719BFF-C793-FB38-0138-96BEF19C700C}"/>
                  </a:ext>
                </a:extLst>
              </p:cNvPr>
              <p:cNvSpPr/>
              <p:nvPr/>
            </p:nvSpPr>
            <p:spPr>
              <a:xfrm rot="5734655">
                <a:off x="7522591" y="5975229"/>
                <a:ext cx="194582" cy="217942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ight Triangle 65">
                <a:extLst>
                  <a:ext uri="{FF2B5EF4-FFF2-40B4-BE49-F238E27FC236}">
                    <a16:creationId xmlns:a16="http://schemas.microsoft.com/office/drawing/2014/main" id="{7677F322-2D01-A376-2869-087C5B5D220E}"/>
                  </a:ext>
                </a:extLst>
              </p:cNvPr>
              <p:cNvSpPr/>
              <p:nvPr/>
            </p:nvSpPr>
            <p:spPr>
              <a:xfrm rot="5734655">
                <a:off x="7315974" y="6127932"/>
                <a:ext cx="194582" cy="217942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ight Triangle 66">
                <a:extLst>
                  <a:ext uri="{FF2B5EF4-FFF2-40B4-BE49-F238E27FC236}">
                    <a16:creationId xmlns:a16="http://schemas.microsoft.com/office/drawing/2014/main" id="{C8044DE8-F9FC-C3F9-DCFB-FF7EE60F3B2B}"/>
                  </a:ext>
                </a:extLst>
              </p:cNvPr>
              <p:cNvSpPr/>
              <p:nvPr/>
            </p:nvSpPr>
            <p:spPr>
              <a:xfrm rot="5734655">
                <a:off x="8182023" y="5490570"/>
                <a:ext cx="194582" cy="217942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AAC9B89-5AD8-11A3-65FE-F56D5EE22CB3}"/>
              </a:ext>
            </a:extLst>
          </p:cNvPr>
          <p:cNvGrpSpPr/>
          <p:nvPr/>
        </p:nvGrpSpPr>
        <p:grpSpPr>
          <a:xfrm rot="3965514">
            <a:off x="6401410" y="4331589"/>
            <a:ext cx="1454797" cy="831944"/>
            <a:chOff x="6785257" y="5867269"/>
            <a:chExt cx="1454797" cy="831944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C05DA54-B423-5F7E-38DF-58A64E8BED56}"/>
                </a:ext>
              </a:extLst>
            </p:cNvPr>
            <p:cNvSpPr/>
            <p:nvPr/>
          </p:nvSpPr>
          <p:spPr>
            <a:xfrm rot="19413298">
              <a:off x="6785257" y="6258683"/>
              <a:ext cx="1454797" cy="132741"/>
            </a:xfrm>
            <a:prstGeom prst="rect">
              <a:avLst/>
            </a:prstGeom>
            <a:solidFill>
              <a:srgbClr val="96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2BCA040-E9D9-15C1-0B17-6C2D9359A23C}"/>
                </a:ext>
              </a:extLst>
            </p:cNvPr>
            <p:cNvGrpSpPr/>
            <p:nvPr/>
          </p:nvGrpSpPr>
          <p:grpSpPr>
            <a:xfrm>
              <a:off x="6960096" y="5867269"/>
              <a:ext cx="1083991" cy="831944"/>
              <a:chOff x="7304294" y="5502250"/>
              <a:chExt cx="1083991" cy="831944"/>
            </a:xfrm>
            <a:gradFill>
              <a:gsLst>
                <a:gs pos="0">
                  <a:schemeClr val="accent1">
                    <a:lumMod val="44000"/>
                    <a:lumOff val="56000"/>
                  </a:schemeClr>
                </a:gs>
                <a:gs pos="100000">
                  <a:schemeClr val="accent1">
                    <a:lumMod val="99000"/>
                    <a:lumOff val="1000"/>
                  </a:schemeClr>
                </a:gs>
              </a:gsLst>
              <a:lin ang="2700000" scaled="1"/>
            </a:gradFill>
            <a:effectLst/>
          </p:grpSpPr>
          <p:sp>
            <p:nvSpPr>
              <p:cNvPr id="71" name="Right Triangle 70">
                <a:extLst>
                  <a:ext uri="{FF2B5EF4-FFF2-40B4-BE49-F238E27FC236}">
                    <a16:creationId xmlns:a16="http://schemas.microsoft.com/office/drawing/2014/main" id="{9B915D16-D50C-E46C-6BC6-D8F787F459DD}"/>
                  </a:ext>
                </a:extLst>
              </p:cNvPr>
              <p:cNvSpPr/>
              <p:nvPr/>
            </p:nvSpPr>
            <p:spPr>
              <a:xfrm rot="5734655">
                <a:off x="7972756" y="5647355"/>
                <a:ext cx="194582" cy="217942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ight Triangle 71">
                <a:extLst>
                  <a:ext uri="{FF2B5EF4-FFF2-40B4-BE49-F238E27FC236}">
                    <a16:creationId xmlns:a16="http://schemas.microsoft.com/office/drawing/2014/main" id="{3A4D5C46-4087-E008-E150-CB761CB6A95D}"/>
                  </a:ext>
                </a:extLst>
              </p:cNvPr>
              <p:cNvSpPr/>
              <p:nvPr/>
            </p:nvSpPr>
            <p:spPr>
              <a:xfrm rot="5734655">
                <a:off x="7752278" y="5803931"/>
                <a:ext cx="194582" cy="217942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Right Triangle 72">
                <a:extLst>
                  <a:ext uri="{FF2B5EF4-FFF2-40B4-BE49-F238E27FC236}">
                    <a16:creationId xmlns:a16="http://schemas.microsoft.com/office/drawing/2014/main" id="{A157CECB-E556-236C-2799-C0851E49700D}"/>
                  </a:ext>
                </a:extLst>
              </p:cNvPr>
              <p:cNvSpPr/>
              <p:nvPr/>
            </p:nvSpPr>
            <p:spPr>
              <a:xfrm rot="5734655">
                <a:off x="7522591" y="5975229"/>
                <a:ext cx="194582" cy="217942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ight Triangle 73">
                <a:extLst>
                  <a:ext uri="{FF2B5EF4-FFF2-40B4-BE49-F238E27FC236}">
                    <a16:creationId xmlns:a16="http://schemas.microsoft.com/office/drawing/2014/main" id="{529101E0-572E-67C0-59E9-9028219702DB}"/>
                  </a:ext>
                </a:extLst>
              </p:cNvPr>
              <p:cNvSpPr/>
              <p:nvPr/>
            </p:nvSpPr>
            <p:spPr>
              <a:xfrm rot="5734655">
                <a:off x="7315974" y="6127932"/>
                <a:ext cx="194582" cy="217942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5" name="Right Triangle 74">
                <a:extLst>
                  <a:ext uri="{FF2B5EF4-FFF2-40B4-BE49-F238E27FC236}">
                    <a16:creationId xmlns:a16="http://schemas.microsoft.com/office/drawing/2014/main" id="{59F225AF-B12A-668C-D445-5AEC7AFDEB1C}"/>
                  </a:ext>
                </a:extLst>
              </p:cNvPr>
              <p:cNvSpPr/>
              <p:nvPr/>
            </p:nvSpPr>
            <p:spPr>
              <a:xfrm rot="5734655">
                <a:off x="8182023" y="5490570"/>
                <a:ext cx="194582" cy="217942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10A79ED-547C-C751-045C-A9E4F7435A5A}"/>
              </a:ext>
            </a:extLst>
          </p:cNvPr>
          <p:cNvGrpSpPr/>
          <p:nvPr/>
        </p:nvGrpSpPr>
        <p:grpSpPr>
          <a:xfrm>
            <a:off x="6430239" y="5390225"/>
            <a:ext cx="1454797" cy="831944"/>
            <a:chOff x="6785257" y="5867269"/>
            <a:chExt cx="1454797" cy="83194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2868E3A-9E12-3591-E5C9-E51363F607FB}"/>
                </a:ext>
              </a:extLst>
            </p:cNvPr>
            <p:cNvSpPr/>
            <p:nvPr/>
          </p:nvSpPr>
          <p:spPr>
            <a:xfrm rot="19413298">
              <a:off x="6785257" y="6258683"/>
              <a:ext cx="1454797" cy="132741"/>
            </a:xfrm>
            <a:prstGeom prst="rect">
              <a:avLst/>
            </a:prstGeom>
            <a:solidFill>
              <a:srgbClr val="96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0FDA994-D36E-54A5-7916-95CC32D8789B}"/>
                </a:ext>
              </a:extLst>
            </p:cNvPr>
            <p:cNvGrpSpPr/>
            <p:nvPr/>
          </p:nvGrpSpPr>
          <p:grpSpPr>
            <a:xfrm>
              <a:off x="6960096" y="5867269"/>
              <a:ext cx="1083991" cy="831944"/>
              <a:chOff x="7304294" y="5502250"/>
              <a:chExt cx="1083991" cy="831944"/>
            </a:xfrm>
            <a:gradFill>
              <a:gsLst>
                <a:gs pos="0">
                  <a:schemeClr val="accent1">
                    <a:lumMod val="44000"/>
                    <a:lumOff val="56000"/>
                  </a:schemeClr>
                </a:gs>
                <a:gs pos="100000">
                  <a:schemeClr val="accent1">
                    <a:lumMod val="99000"/>
                    <a:lumOff val="1000"/>
                  </a:schemeClr>
                </a:gs>
              </a:gsLst>
              <a:lin ang="2700000" scaled="1"/>
            </a:gradFill>
            <a:effectLst/>
          </p:grpSpPr>
          <p:sp>
            <p:nvSpPr>
              <p:cNvPr id="79" name="Right Triangle 78">
                <a:extLst>
                  <a:ext uri="{FF2B5EF4-FFF2-40B4-BE49-F238E27FC236}">
                    <a16:creationId xmlns:a16="http://schemas.microsoft.com/office/drawing/2014/main" id="{84098D0F-BB5D-82F9-7015-0E23201497A2}"/>
                  </a:ext>
                </a:extLst>
              </p:cNvPr>
              <p:cNvSpPr/>
              <p:nvPr/>
            </p:nvSpPr>
            <p:spPr>
              <a:xfrm rot="5734655">
                <a:off x="7972756" y="5647355"/>
                <a:ext cx="194582" cy="217942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ight Triangle 79">
                <a:extLst>
                  <a:ext uri="{FF2B5EF4-FFF2-40B4-BE49-F238E27FC236}">
                    <a16:creationId xmlns:a16="http://schemas.microsoft.com/office/drawing/2014/main" id="{0F5E5082-A2AD-D4C2-B06F-CBA6AD328556}"/>
                  </a:ext>
                </a:extLst>
              </p:cNvPr>
              <p:cNvSpPr/>
              <p:nvPr/>
            </p:nvSpPr>
            <p:spPr>
              <a:xfrm rot="5734655">
                <a:off x="7752278" y="5803931"/>
                <a:ext cx="194582" cy="217942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Right Triangle 80">
                <a:extLst>
                  <a:ext uri="{FF2B5EF4-FFF2-40B4-BE49-F238E27FC236}">
                    <a16:creationId xmlns:a16="http://schemas.microsoft.com/office/drawing/2014/main" id="{354D1115-6F14-98A6-4014-52724D0EB927}"/>
                  </a:ext>
                </a:extLst>
              </p:cNvPr>
              <p:cNvSpPr/>
              <p:nvPr/>
            </p:nvSpPr>
            <p:spPr>
              <a:xfrm rot="5734655">
                <a:off x="7522591" y="5975229"/>
                <a:ext cx="194582" cy="217942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ight Triangle 81">
                <a:extLst>
                  <a:ext uri="{FF2B5EF4-FFF2-40B4-BE49-F238E27FC236}">
                    <a16:creationId xmlns:a16="http://schemas.microsoft.com/office/drawing/2014/main" id="{9B2F2B07-2FDF-623A-F22A-7883E1F0CE64}"/>
                  </a:ext>
                </a:extLst>
              </p:cNvPr>
              <p:cNvSpPr/>
              <p:nvPr/>
            </p:nvSpPr>
            <p:spPr>
              <a:xfrm rot="5734655">
                <a:off x="7315974" y="6127932"/>
                <a:ext cx="194582" cy="217942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Right Triangle 82">
                <a:extLst>
                  <a:ext uri="{FF2B5EF4-FFF2-40B4-BE49-F238E27FC236}">
                    <a16:creationId xmlns:a16="http://schemas.microsoft.com/office/drawing/2014/main" id="{D06F6D2B-DF04-E2E6-7678-52AA9D70311B}"/>
                  </a:ext>
                </a:extLst>
              </p:cNvPr>
              <p:cNvSpPr/>
              <p:nvPr/>
            </p:nvSpPr>
            <p:spPr>
              <a:xfrm rot="5734655">
                <a:off x="8182023" y="5490570"/>
                <a:ext cx="194582" cy="217942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EB1DEC5-14A1-FCBD-CF58-CB99A479F5A2}"/>
              </a:ext>
            </a:extLst>
          </p:cNvPr>
          <p:cNvGrpSpPr/>
          <p:nvPr/>
        </p:nvGrpSpPr>
        <p:grpSpPr>
          <a:xfrm>
            <a:off x="2160597" y="5229200"/>
            <a:ext cx="4470267" cy="1256880"/>
            <a:chOff x="4963887" y="5221960"/>
            <a:chExt cx="3847232" cy="1256880"/>
          </a:xfrm>
        </p:grpSpPr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24D8A1A0-BFF7-B5C0-7384-EB0099E40599}"/>
                </a:ext>
              </a:extLst>
            </p:cNvPr>
            <p:cNvSpPr/>
            <p:nvPr/>
          </p:nvSpPr>
          <p:spPr>
            <a:xfrm>
              <a:off x="4963887" y="5221960"/>
              <a:ext cx="3847232" cy="1256880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>
              <a:solidFill>
                <a:schemeClr val="bg1">
                  <a:lumMod val="75000"/>
                </a:schemeClr>
              </a:solidFill>
            </a:ln>
            <a:effectLst>
              <a:innerShdw blurRad="114300">
                <a:schemeClr val="bg1">
                  <a:lumMod val="6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6FFE68F6-1075-5D11-5BDF-83E6A35C73FA}"/>
                </a:ext>
              </a:extLst>
            </p:cNvPr>
            <p:cNvSpPr/>
            <p:nvPr/>
          </p:nvSpPr>
          <p:spPr>
            <a:xfrm>
              <a:off x="7554238" y="5221960"/>
              <a:ext cx="1256880" cy="125688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alpha val="80000"/>
                    <a:lumMod val="44000"/>
                    <a:lumOff val="56000"/>
                  </a:schemeClr>
                </a:gs>
                <a:gs pos="100000">
                  <a:schemeClr val="accent1">
                    <a:alpha val="80000"/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6435885A-173E-2F19-80F8-89B0CAA06E8D}"/>
                </a:ext>
              </a:extLst>
            </p:cNvPr>
            <p:cNvSpPr/>
            <p:nvPr/>
          </p:nvSpPr>
          <p:spPr>
            <a:xfrm>
              <a:off x="7715263" y="5382985"/>
              <a:ext cx="934830" cy="9348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DF03E1E-164C-AA06-1BF9-67B76F236F59}"/>
                </a:ext>
              </a:extLst>
            </p:cNvPr>
            <p:cNvSpPr txBox="1"/>
            <p:nvPr/>
          </p:nvSpPr>
          <p:spPr>
            <a:xfrm>
              <a:off x="7725005" y="5443669"/>
              <a:ext cx="9153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Century Gothic" panose="020B0502020202020204" pitchFamily="34" charset="0"/>
                </a:rPr>
                <a:t>STEP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CD07E71-29C7-0470-32BA-5283DC6C2F9D}"/>
                </a:ext>
              </a:extLst>
            </p:cNvPr>
            <p:cNvSpPr txBox="1"/>
            <p:nvPr/>
          </p:nvSpPr>
          <p:spPr>
            <a:xfrm>
              <a:off x="7776278" y="5671484"/>
              <a:ext cx="812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accent1">
                      <a:lumMod val="50000"/>
                    </a:schemeClr>
                  </a:solidFill>
                  <a:latin typeface="Century Gothic" panose="020B0502020202020204" pitchFamily="34" charset="0"/>
                </a:rPr>
                <a:t>01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D66DE95-286C-B963-5A85-272D900C7817}"/>
                </a:ext>
              </a:extLst>
            </p:cNvPr>
            <p:cNvSpPr txBox="1"/>
            <p:nvPr/>
          </p:nvSpPr>
          <p:spPr>
            <a:xfrm>
              <a:off x="5537762" y="5952414"/>
              <a:ext cx="216807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1D26D7A-3CF8-335E-95D1-4E4B81F83850}"/>
                </a:ext>
              </a:extLst>
            </p:cNvPr>
            <p:cNvSpPr txBox="1"/>
            <p:nvPr/>
          </p:nvSpPr>
          <p:spPr>
            <a:xfrm>
              <a:off x="5363122" y="5229086"/>
              <a:ext cx="1964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>
                      <a:lumMod val="50000"/>
                    </a:schemeClr>
                  </a:solidFill>
                  <a:latin typeface="Century" panose="02040604050505020304" pitchFamily="18" charset="0"/>
                </a:rPr>
                <a:t>Data Collection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273FE1F-9FD7-24AF-EF67-A307E8ED821D}"/>
              </a:ext>
            </a:extLst>
          </p:cNvPr>
          <p:cNvGrpSpPr/>
          <p:nvPr/>
        </p:nvGrpSpPr>
        <p:grpSpPr>
          <a:xfrm>
            <a:off x="2310024" y="3566976"/>
            <a:ext cx="4343296" cy="1344770"/>
            <a:chOff x="4963887" y="5221960"/>
            <a:chExt cx="3847232" cy="1256880"/>
          </a:xfrm>
        </p:grpSpPr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ADDBA2D1-0B67-1C05-CB04-453FCF0B9B10}"/>
                </a:ext>
              </a:extLst>
            </p:cNvPr>
            <p:cNvSpPr/>
            <p:nvPr/>
          </p:nvSpPr>
          <p:spPr>
            <a:xfrm>
              <a:off x="4963887" y="5221960"/>
              <a:ext cx="3847232" cy="1256880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>
              <a:solidFill>
                <a:schemeClr val="bg1">
                  <a:lumMod val="75000"/>
                </a:schemeClr>
              </a:solidFill>
            </a:ln>
            <a:effectLst>
              <a:innerShdw blurRad="114300">
                <a:schemeClr val="bg1">
                  <a:lumMod val="6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73824728-B3DB-3172-BB11-93B6E84C8BAC}"/>
                </a:ext>
              </a:extLst>
            </p:cNvPr>
            <p:cNvSpPr/>
            <p:nvPr/>
          </p:nvSpPr>
          <p:spPr>
            <a:xfrm>
              <a:off x="7554238" y="5221960"/>
              <a:ext cx="1256880" cy="125688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alpha val="80000"/>
                    <a:lumMod val="44000"/>
                    <a:lumOff val="56000"/>
                  </a:schemeClr>
                </a:gs>
                <a:gs pos="100000">
                  <a:schemeClr val="accent1">
                    <a:lumMod val="75000"/>
                    <a:alpha val="8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56DDB41A-6F09-F7CC-9BBE-E968EF130737}"/>
                </a:ext>
              </a:extLst>
            </p:cNvPr>
            <p:cNvSpPr/>
            <p:nvPr/>
          </p:nvSpPr>
          <p:spPr>
            <a:xfrm>
              <a:off x="7715263" y="5382985"/>
              <a:ext cx="934830" cy="9348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24BB043-ACBE-AD2B-FD37-F73F1E2DECA6}"/>
                </a:ext>
              </a:extLst>
            </p:cNvPr>
            <p:cNvSpPr txBox="1"/>
            <p:nvPr/>
          </p:nvSpPr>
          <p:spPr>
            <a:xfrm>
              <a:off x="7725005" y="5443669"/>
              <a:ext cx="9153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chemeClr val="accent1">
                      <a:lumMod val="7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r>
                <a:rPr lang="en-US" dirty="0"/>
                <a:t>STEP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8971422-811F-B8BE-DB09-F8FFEF7E514B}"/>
                </a:ext>
              </a:extLst>
            </p:cNvPr>
            <p:cNvSpPr txBox="1"/>
            <p:nvPr/>
          </p:nvSpPr>
          <p:spPr>
            <a:xfrm>
              <a:off x="7776278" y="5671484"/>
              <a:ext cx="812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3600">
                  <a:solidFill>
                    <a:schemeClr val="accent1">
                      <a:lumMod val="50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r>
                <a:rPr lang="en-US" dirty="0"/>
                <a:t>03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EEC728F-A98F-B346-A3F6-427B5A1E2A30}"/>
              </a:ext>
            </a:extLst>
          </p:cNvPr>
          <p:cNvGrpSpPr/>
          <p:nvPr/>
        </p:nvGrpSpPr>
        <p:grpSpPr>
          <a:xfrm>
            <a:off x="2340799" y="1886408"/>
            <a:ext cx="4360581" cy="1434423"/>
            <a:chOff x="4963887" y="5221960"/>
            <a:chExt cx="3847232" cy="1256880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BAC76DF7-ADE6-2D57-2B39-BE74F1EDAB8B}"/>
                </a:ext>
              </a:extLst>
            </p:cNvPr>
            <p:cNvSpPr/>
            <p:nvPr/>
          </p:nvSpPr>
          <p:spPr>
            <a:xfrm>
              <a:off x="4963887" y="5221960"/>
              <a:ext cx="3847232" cy="1256880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>
              <a:solidFill>
                <a:schemeClr val="bg1">
                  <a:lumMod val="75000"/>
                </a:schemeClr>
              </a:solidFill>
            </a:ln>
            <a:effectLst>
              <a:innerShdw blurRad="114300">
                <a:schemeClr val="bg1">
                  <a:lumMod val="6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712F94E0-884B-C433-D709-F67B8596752E}"/>
                </a:ext>
              </a:extLst>
            </p:cNvPr>
            <p:cNvSpPr/>
            <p:nvPr/>
          </p:nvSpPr>
          <p:spPr>
            <a:xfrm>
              <a:off x="7554238" y="5221960"/>
              <a:ext cx="1256880" cy="125688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alpha val="80000"/>
                    <a:lumMod val="44000"/>
                    <a:lumOff val="56000"/>
                  </a:schemeClr>
                </a:gs>
                <a:gs pos="100000">
                  <a:schemeClr val="accent1">
                    <a:lumMod val="75000"/>
                    <a:alpha val="8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EFDB844E-DA5B-6AC2-32AC-B3F5CD3150F3}"/>
                </a:ext>
              </a:extLst>
            </p:cNvPr>
            <p:cNvSpPr/>
            <p:nvPr/>
          </p:nvSpPr>
          <p:spPr>
            <a:xfrm>
              <a:off x="7715263" y="5382985"/>
              <a:ext cx="934830" cy="9348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635ACC7-EEA8-354E-B3BB-6AC47F4597BE}"/>
                </a:ext>
              </a:extLst>
            </p:cNvPr>
            <p:cNvSpPr txBox="1"/>
            <p:nvPr/>
          </p:nvSpPr>
          <p:spPr>
            <a:xfrm>
              <a:off x="7725005" y="5443669"/>
              <a:ext cx="9153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chemeClr val="accent1">
                      <a:lumMod val="7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r>
                <a:rPr lang="en-US" dirty="0"/>
                <a:t>STEP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91E71A8-5227-3001-001F-D02B5F2A6665}"/>
                </a:ext>
              </a:extLst>
            </p:cNvPr>
            <p:cNvSpPr txBox="1"/>
            <p:nvPr/>
          </p:nvSpPr>
          <p:spPr>
            <a:xfrm>
              <a:off x="7776278" y="5671484"/>
              <a:ext cx="812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3600">
                  <a:solidFill>
                    <a:schemeClr val="accent1">
                      <a:lumMod val="50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r>
                <a:rPr lang="en-US" dirty="0"/>
                <a:t>05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368FC104-1901-7B74-4550-81656510931F}"/>
              </a:ext>
            </a:extLst>
          </p:cNvPr>
          <p:cNvGrpSpPr/>
          <p:nvPr/>
        </p:nvGrpSpPr>
        <p:grpSpPr>
          <a:xfrm>
            <a:off x="2287414" y="293228"/>
            <a:ext cx="4388362" cy="1256880"/>
            <a:chOff x="4963887" y="5221960"/>
            <a:chExt cx="3847232" cy="1256880"/>
          </a:xfrm>
        </p:grpSpPr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BFD5DA4A-059C-A19E-BC17-E5FEC88C7B77}"/>
                </a:ext>
              </a:extLst>
            </p:cNvPr>
            <p:cNvSpPr/>
            <p:nvPr/>
          </p:nvSpPr>
          <p:spPr>
            <a:xfrm>
              <a:off x="4963887" y="5221960"/>
              <a:ext cx="3847232" cy="1256880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>
              <a:solidFill>
                <a:schemeClr val="bg1">
                  <a:lumMod val="75000"/>
                </a:schemeClr>
              </a:solidFill>
            </a:ln>
            <a:effectLst>
              <a:innerShdw blurRad="114300">
                <a:schemeClr val="bg1">
                  <a:lumMod val="6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7F5385F2-9BCC-76D4-7DDD-C255D0E3E711}"/>
                </a:ext>
              </a:extLst>
            </p:cNvPr>
            <p:cNvSpPr/>
            <p:nvPr/>
          </p:nvSpPr>
          <p:spPr>
            <a:xfrm>
              <a:off x="7554238" y="5221960"/>
              <a:ext cx="1256880" cy="125688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alpha val="80000"/>
                    <a:lumMod val="44000"/>
                    <a:lumOff val="56000"/>
                  </a:schemeClr>
                </a:gs>
                <a:gs pos="100000">
                  <a:schemeClr val="accent1">
                    <a:lumMod val="75000"/>
                    <a:alpha val="8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E98E53C2-D30A-2551-D3D8-280AB844C740}"/>
                </a:ext>
              </a:extLst>
            </p:cNvPr>
            <p:cNvSpPr/>
            <p:nvPr/>
          </p:nvSpPr>
          <p:spPr>
            <a:xfrm>
              <a:off x="7715263" y="5382985"/>
              <a:ext cx="934830" cy="9348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A42588D-AB0D-A41B-CFDA-400DFD7CB82C}"/>
                </a:ext>
              </a:extLst>
            </p:cNvPr>
            <p:cNvSpPr txBox="1"/>
            <p:nvPr/>
          </p:nvSpPr>
          <p:spPr>
            <a:xfrm>
              <a:off x="7725005" y="5443669"/>
              <a:ext cx="9153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chemeClr val="accent1">
                      <a:lumMod val="7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r>
                <a:rPr lang="en-US" dirty="0"/>
                <a:t>STEP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6EF0679-3A42-393A-9571-A18D6BF72F71}"/>
                </a:ext>
              </a:extLst>
            </p:cNvPr>
            <p:cNvSpPr txBox="1"/>
            <p:nvPr/>
          </p:nvSpPr>
          <p:spPr>
            <a:xfrm>
              <a:off x="7776278" y="5671484"/>
              <a:ext cx="812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3600">
                  <a:solidFill>
                    <a:schemeClr val="accent1">
                      <a:lumMod val="50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r>
                <a:rPr lang="en-US" dirty="0"/>
                <a:t>07</a:t>
              </a:r>
            </a:p>
          </p:txBody>
        </p:sp>
      </p:grp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97F4347D-7E0E-3D46-52EC-6587FA4F810A}"/>
              </a:ext>
            </a:extLst>
          </p:cNvPr>
          <p:cNvSpPr/>
          <p:nvPr/>
        </p:nvSpPr>
        <p:spPr>
          <a:xfrm>
            <a:off x="7586964" y="4462222"/>
            <a:ext cx="4388323" cy="125688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  <a:tileRect/>
          </a:gradFill>
          <a:ln>
            <a:solidFill>
              <a:schemeClr val="bg1">
                <a:lumMod val="75000"/>
              </a:schemeClr>
            </a:solidFill>
          </a:ln>
          <a:effectLst>
            <a:innerShdw blurRad="114300">
              <a:schemeClr val="bg1">
                <a:lumMod val="6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87FBC18E-BABD-F82D-D2C8-3BC9533C7915}"/>
              </a:ext>
            </a:extLst>
          </p:cNvPr>
          <p:cNvSpPr/>
          <p:nvPr/>
        </p:nvSpPr>
        <p:spPr>
          <a:xfrm>
            <a:off x="7622801" y="4462222"/>
            <a:ext cx="1256880" cy="125688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alpha val="80000"/>
                  <a:lumMod val="44000"/>
                  <a:lumOff val="56000"/>
                </a:schemeClr>
              </a:gs>
              <a:gs pos="100000">
                <a:schemeClr val="accent1">
                  <a:lumMod val="75000"/>
                  <a:alpha val="8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FA7B4E1B-B658-FF75-9F7F-45E89087D907}"/>
              </a:ext>
            </a:extLst>
          </p:cNvPr>
          <p:cNvSpPr/>
          <p:nvPr/>
        </p:nvSpPr>
        <p:spPr>
          <a:xfrm>
            <a:off x="7783826" y="4623247"/>
            <a:ext cx="934830" cy="9348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99F5224-7294-874F-4952-F6EA8E5A5AE4}"/>
              </a:ext>
            </a:extLst>
          </p:cNvPr>
          <p:cNvSpPr txBox="1"/>
          <p:nvPr/>
        </p:nvSpPr>
        <p:spPr>
          <a:xfrm>
            <a:off x="7793568" y="4683931"/>
            <a:ext cx="915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STEP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C9B9341-9B0B-C381-1F06-2A7F2591BD25}"/>
              </a:ext>
            </a:extLst>
          </p:cNvPr>
          <p:cNvSpPr txBox="1"/>
          <p:nvPr/>
        </p:nvSpPr>
        <p:spPr>
          <a:xfrm>
            <a:off x="7844841" y="4911746"/>
            <a:ext cx="81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02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778F1C5-BEC7-DE7B-F06F-AFDA6501AC51}"/>
              </a:ext>
            </a:extLst>
          </p:cNvPr>
          <p:cNvSpPr txBox="1"/>
          <p:nvPr/>
        </p:nvSpPr>
        <p:spPr>
          <a:xfrm>
            <a:off x="8768489" y="4554130"/>
            <a:ext cx="316973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defRPr>
            </a:lvl1pPr>
          </a:lstStyle>
          <a:p>
            <a:r>
              <a:rPr lang="en-US" sz="1700" dirty="0"/>
              <a:t>Exploratory Data Analysis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06A555A-CB04-19E6-E8CD-4D2306288473}"/>
              </a:ext>
            </a:extLst>
          </p:cNvPr>
          <p:cNvSpPr txBox="1"/>
          <p:nvPr/>
        </p:nvSpPr>
        <p:spPr>
          <a:xfrm>
            <a:off x="2734838" y="3628367"/>
            <a:ext cx="227803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defRPr>
            </a:lvl1pPr>
          </a:lstStyle>
          <a:p>
            <a:r>
              <a:rPr lang="en-US" sz="1700" dirty="0"/>
              <a:t>PREPROCESSING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76A6A59-6306-A864-A1E1-4D8074B24123}"/>
              </a:ext>
            </a:extLst>
          </p:cNvPr>
          <p:cNvGrpSpPr/>
          <p:nvPr/>
        </p:nvGrpSpPr>
        <p:grpSpPr>
          <a:xfrm>
            <a:off x="7622801" y="2560504"/>
            <a:ext cx="4264262" cy="1465669"/>
            <a:chOff x="6204712" y="4509220"/>
            <a:chExt cx="3847232" cy="1256880"/>
          </a:xfrm>
        </p:grpSpPr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89F159BF-4BA9-8B20-B125-70A3DF6C8F00}"/>
                </a:ext>
              </a:extLst>
            </p:cNvPr>
            <p:cNvSpPr/>
            <p:nvPr/>
          </p:nvSpPr>
          <p:spPr>
            <a:xfrm>
              <a:off x="6204712" y="4509220"/>
              <a:ext cx="3847232" cy="1256880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>
              <a:solidFill>
                <a:schemeClr val="bg1">
                  <a:lumMod val="75000"/>
                </a:schemeClr>
              </a:solidFill>
            </a:ln>
            <a:effectLst>
              <a:innerShdw blurRad="114300">
                <a:schemeClr val="bg1">
                  <a:lumMod val="6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345BC770-8098-91A8-B92A-D2A2F16F3A8B}"/>
                </a:ext>
              </a:extLst>
            </p:cNvPr>
            <p:cNvSpPr/>
            <p:nvPr/>
          </p:nvSpPr>
          <p:spPr>
            <a:xfrm>
              <a:off x="6240548" y="4509220"/>
              <a:ext cx="1256880" cy="125688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alpha val="80000"/>
                    <a:lumMod val="44000"/>
                    <a:lumOff val="56000"/>
                  </a:schemeClr>
                </a:gs>
                <a:gs pos="100000">
                  <a:schemeClr val="accent1">
                    <a:lumMod val="75000"/>
                    <a:alpha val="8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4E1E529C-D770-6FA2-6740-CA17319CC846}"/>
                </a:ext>
              </a:extLst>
            </p:cNvPr>
            <p:cNvSpPr/>
            <p:nvPr/>
          </p:nvSpPr>
          <p:spPr>
            <a:xfrm>
              <a:off x="6401573" y="4670245"/>
              <a:ext cx="934830" cy="9348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E4AEB9C-B618-A836-CC52-E33E86B3542A}"/>
                </a:ext>
              </a:extLst>
            </p:cNvPr>
            <p:cNvSpPr txBox="1"/>
            <p:nvPr/>
          </p:nvSpPr>
          <p:spPr>
            <a:xfrm>
              <a:off x="6411315" y="4730929"/>
              <a:ext cx="9153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chemeClr val="accent1">
                      <a:lumMod val="7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r>
                <a:rPr lang="en-US" dirty="0"/>
                <a:t>STEP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F4284211-5DD3-5F25-A55D-3AD681F24B2D}"/>
                </a:ext>
              </a:extLst>
            </p:cNvPr>
            <p:cNvSpPr txBox="1"/>
            <p:nvPr/>
          </p:nvSpPr>
          <p:spPr>
            <a:xfrm>
              <a:off x="6462588" y="4958744"/>
              <a:ext cx="812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3600">
                  <a:solidFill>
                    <a:schemeClr val="accent1">
                      <a:lumMod val="50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r>
                <a:rPr lang="en-US" dirty="0"/>
                <a:t>04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EA180CC-31D9-7383-C7A3-5F782061FC75}"/>
              </a:ext>
            </a:extLst>
          </p:cNvPr>
          <p:cNvGrpSpPr/>
          <p:nvPr/>
        </p:nvGrpSpPr>
        <p:grpSpPr>
          <a:xfrm>
            <a:off x="7622800" y="873413"/>
            <a:ext cx="4074089" cy="1420081"/>
            <a:chOff x="6204712" y="4509220"/>
            <a:chExt cx="3847232" cy="1256880"/>
          </a:xfrm>
        </p:grpSpPr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3D1CFD03-D198-EC56-AD91-E8A46F09F420}"/>
                </a:ext>
              </a:extLst>
            </p:cNvPr>
            <p:cNvSpPr/>
            <p:nvPr/>
          </p:nvSpPr>
          <p:spPr>
            <a:xfrm>
              <a:off x="6204712" y="4509220"/>
              <a:ext cx="3847232" cy="1256880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>
              <a:solidFill>
                <a:schemeClr val="bg1">
                  <a:lumMod val="75000"/>
                </a:schemeClr>
              </a:solidFill>
            </a:ln>
            <a:effectLst>
              <a:innerShdw blurRad="114300">
                <a:schemeClr val="bg1">
                  <a:lumMod val="6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: Rounded Corners 124">
              <a:extLst>
                <a:ext uri="{FF2B5EF4-FFF2-40B4-BE49-F238E27FC236}">
                  <a16:creationId xmlns:a16="http://schemas.microsoft.com/office/drawing/2014/main" id="{0EE6D6CC-CD69-60F7-CEEF-B5F86D16947F}"/>
                </a:ext>
              </a:extLst>
            </p:cNvPr>
            <p:cNvSpPr/>
            <p:nvPr/>
          </p:nvSpPr>
          <p:spPr>
            <a:xfrm>
              <a:off x="6240548" y="4509220"/>
              <a:ext cx="1256880" cy="125688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alpha val="80000"/>
                    <a:lumMod val="44000"/>
                    <a:lumOff val="56000"/>
                  </a:schemeClr>
                </a:gs>
                <a:gs pos="100000">
                  <a:schemeClr val="accent1">
                    <a:lumMod val="75000"/>
                    <a:alpha val="8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Rectangle: Rounded Corners 125">
              <a:extLst>
                <a:ext uri="{FF2B5EF4-FFF2-40B4-BE49-F238E27FC236}">
                  <a16:creationId xmlns:a16="http://schemas.microsoft.com/office/drawing/2014/main" id="{56C8BEF3-567A-1C9B-D1B7-8F9AEF603489}"/>
                </a:ext>
              </a:extLst>
            </p:cNvPr>
            <p:cNvSpPr/>
            <p:nvPr/>
          </p:nvSpPr>
          <p:spPr>
            <a:xfrm>
              <a:off x="6401573" y="4670245"/>
              <a:ext cx="934830" cy="9348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EE544FA2-50D8-3912-2D79-6D1E598F8FD0}"/>
                </a:ext>
              </a:extLst>
            </p:cNvPr>
            <p:cNvSpPr txBox="1"/>
            <p:nvPr/>
          </p:nvSpPr>
          <p:spPr>
            <a:xfrm>
              <a:off x="6411315" y="4730929"/>
              <a:ext cx="9153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chemeClr val="accent1">
                      <a:lumMod val="7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r>
                <a:rPr lang="en-US" dirty="0"/>
                <a:t>STEP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06980C1-5C61-A12E-2530-696BC7396C3B}"/>
                </a:ext>
              </a:extLst>
            </p:cNvPr>
            <p:cNvSpPr txBox="1"/>
            <p:nvPr/>
          </p:nvSpPr>
          <p:spPr>
            <a:xfrm>
              <a:off x="6462588" y="4958744"/>
              <a:ext cx="812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3600">
                  <a:solidFill>
                    <a:schemeClr val="accent1">
                      <a:lumMod val="50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r>
                <a:rPr lang="en-US" dirty="0"/>
                <a:t>06</a:t>
              </a:r>
            </a:p>
          </p:txBody>
        </p: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E7C8B8FC-F444-661B-6891-74DCC282FA97}"/>
              </a:ext>
            </a:extLst>
          </p:cNvPr>
          <p:cNvSpPr txBox="1"/>
          <p:nvPr/>
        </p:nvSpPr>
        <p:spPr>
          <a:xfrm rot="16200000">
            <a:off x="-2871056" y="2693174"/>
            <a:ext cx="6842336" cy="1200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Goudy Old Style" panose="02020502050305020303" pitchFamily="18" charset="0"/>
                <a:ea typeface="+mj-ea"/>
                <a:cs typeface="+mj-cs"/>
              </a:rPr>
              <a:t>WORK  FLOW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5F965ED-4EEF-DD08-7209-B23BEB101DDC}"/>
              </a:ext>
            </a:extLst>
          </p:cNvPr>
          <p:cNvSpPr txBox="1"/>
          <p:nvPr/>
        </p:nvSpPr>
        <p:spPr>
          <a:xfrm rot="16200000">
            <a:off x="-2922977" y="2706086"/>
            <a:ext cx="6858002" cy="1200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Goudy Old Style" panose="02020502050305020303" pitchFamily="18" charset="0"/>
                <a:ea typeface="+mj-ea"/>
                <a:cs typeface="+mj-cs"/>
              </a:rPr>
              <a:t>WORK  FLOW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48AC4A6-DAC4-1F36-4693-77D0E60014A9}"/>
              </a:ext>
            </a:extLst>
          </p:cNvPr>
          <p:cNvSpPr txBox="1"/>
          <p:nvPr/>
        </p:nvSpPr>
        <p:spPr>
          <a:xfrm>
            <a:off x="2287414" y="5502515"/>
            <a:ext cx="2888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defRPr>
            </a:lvl1pPr>
          </a:lstStyle>
          <a:p>
            <a:pPr algn="l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Loaded 2 datasets: train.csv (with target variable) and test.csv (without target) containing employee and job-related information.</a:t>
            </a:r>
            <a:endParaRPr lang="en-IN" sz="1200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D907DCD-D307-D8AA-C747-C600703FCC37}"/>
              </a:ext>
            </a:extLst>
          </p:cNvPr>
          <p:cNvSpPr txBox="1"/>
          <p:nvPr/>
        </p:nvSpPr>
        <p:spPr>
          <a:xfrm>
            <a:off x="8964105" y="4884146"/>
            <a:ext cx="2958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defRPr>
            </a:lvl1pPr>
          </a:lstStyle>
          <a:p>
            <a:pPr algn="l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Analyzed feature distributions, missing values, correlations, and job change patterns using visualizations.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53D2CF6B-DA64-6052-B490-A61A7B61D87B}"/>
              </a:ext>
            </a:extLst>
          </p:cNvPr>
          <p:cNvSpPr txBox="1"/>
          <p:nvPr/>
        </p:nvSpPr>
        <p:spPr>
          <a:xfrm>
            <a:off x="2426504" y="3932328"/>
            <a:ext cx="3102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defRPr>
            </a:lvl1pPr>
          </a:lstStyle>
          <a:p>
            <a:pPr algn="l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Handled missing values, encoded categorical features, scaled numeric</a:t>
            </a:r>
          </a:p>
          <a:p>
            <a:pPr algn="l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-al variables and applied SMOTENC </a:t>
            </a:r>
          </a:p>
          <a:p>
            <a:pPr algn="l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to address class imbalance.</a:t>
            </a:r>
            <a:endParaRPr lang="en-IN" sz="1200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4E2B7EB-3322-6939-4F16-0187AECE9596}"/>
              </a:ext>
            </a:extLst>
          </p:cNvPr>
          <p:cNvSpPr txBox="1"/>
          <p:nvPr/>
        </p:nvSpPr>
        <p:spPr>
          <a:xfrm>
            <a:off x="8809535" y="2693601"/>
            <a:ext cx="2887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defRPr>
            </a:lvl1pPr>
          </a:lstStyle>
          <a:p>
            <a:r>
              <a:rPr lang="en-IN" sz="1600" dirty="0"/>
              <a:t>Train–Validation Split</a:t>
            </a:r>
            <a:endParaRPr lang="en-US" sz="1700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1F873878-DF2F-1D41-749B-2A690E71746F}"/>
              </a:ext>
            </a:extLst>
          </p:cNvPr>
          <p:cNvSpPr txBox="1"/>
          <p:nvPr/>
        </p:nvSpPr>
        <p:spPr>
          <a:xfrm>
            <a:off x="9090983" y="2996621"/>
            <a:ext cx="2710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defRPr>
            </a:lvl1pPr>
          </a:lstStyle>
          <a:p>
            <a:pPr algn="l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Split the processed training data into training and validation sets to evaluate model generalization. We have another dataset for test.</a:t>
            </a:r>
            <a:endParaRPr lang="en-IN" sz="1200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0836DFA-58CE-8C24-5CC7-F2766E26BC7E}"/>
              </a:ext>
            </a:extLst>
          </p:cNvPr>
          <p:cNvSpPr txBox="1"/>
          <p:nvPr/>
        </p:nvSpPr>
        <p:spPr>
          <a:xfrm>
            <a:off x="2295915" y="1904104"/>
            <a:ext cx="275424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defRPr>
            </a:lvl1pPr>
          </a:lstStyle>
          <a:p>
            <a:r>
              <a:rPr lang="en-US" sz="1700" dirty="0"/>
              <a:t>Model Selection and Model Training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345D7A0-1408-0FE5-DC8B-0F43CF400C6F}"/>
              </a:ext>
            </a:extLst>
          </p:cNvPr>
          <p:cNvSpPr txBox="1"/>
          <p:nvPr/>
        </p:nvSpPr>
        <p:spPr>
          <a:xfrm>
            <a:off x="2480238" y="2429289"/>
            <a:ext cx="2833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defRPr>
            </a:lvl1pPr>
          </a:lstStyle>
          <a:p>
            <a:pPr algn="l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Trained and tuned multiple models including Logistic Regression, Random Forest and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XGBoost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 to predict job change likelihood.</a:t>
            </a:r>
            <a:endParaRPr lang="en-IN" sz="1200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0CCC8C7E-28F6-1E18-14D7-2F9F26D89E1B}"/>
              </a:ext>
            </a:extLst>
          </p:cNvPr>
          <p:cNvSpPr txBox="1"/>
          <p:nvPr/>
        </p:nvSpPr>
        <p:spPr>
          <a:xfrm>
            <a:off x="8768489" y="925700"/>
            <a:ext cx="257564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defRPr>
            </a:lvl1pPr>
          </a:lstStyle>
          <a:p>
            <a:r>
              <a:rPr lang="en-US" sz="1700" dirty="0"/>
              <a:t>Model Evaluation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09B762B-A20A-9423-0279-1E507BB3FDD6}"/>
              </a:ext>
            </a:extLst>
          </p:cNvPr>
          <p:cNvSpPr txBox="1"/>
          <p:nvPr/>
        </p:nvSpPr>
        <p:spPr>
          <a:xfrm>
            <a:off x="9080642" y="1227922"/>
            <a:ext cx="27254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defRPr>
            </a:lvl1pPr>
          </a:lstStyle>
          <a:p>
            <a:pPr algn="l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Evaluated models using Accuracy, Precision, Recall, F1-score, ROC-AUC, Confusion Matrix, and ROC curves to compare performance.</a:t>
            </a:r>
            <a:endParaRPr lang="en-IN" sz="1200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B8908B9-BD97-7730-EADB-65E589FF2C42}"/>
              </a:ext>
            </a:extLst>
          </p:cNvPr>
          <p:cNvSpPr txBox="1"/>
          <p:nvPr/>
        </p:nvSpPr>
        <p:spPr>
          <a:xfrm>
            <a:off x="2437227" y="353001"/>
            <a:ext cx="2575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defRPr>
            </a:lvl1pPr>
          </a:lstStyle>
          <a:p>
            <a:r>
              <a:rPr lang="en-IN" sz="1600" dirty="0"/>
              <a:t>Prediction &amp; Monitoring</a:t>
            </a:r>
            <a:endParaRPr lang="en-US" sz="17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FF9DF46-37EA-7140-4AA1-4A309666857C}"/>
              </a:ext>
            </a:extLst>
          </p:cNvPr>
          <p:cNvSpPr txBox="1"/>
          <p:nvPr/>
        </p:nvSpPr>
        <p:spPr>
          <a:xfrm>
            <a:off x="2466751" y="642220"/>
            <a:ext cx="2695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defRPr>
            </a:lvl1pPr>
          </a:lstStyle>
          <a:p>
            <a:pPr algn="l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Applied the best-performing model to the test dataset to predict potential job changes and support HR decision-making.</a:t>
            </a:r>
            <a:endParaRPr lang="en-IN" sz="1200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7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47A0A-A58C-0B03-F3A6-4358676F0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device&#10;&#10;Description automatically generated">
            <a:extLst>
              <a:ext uri="{FF2B5EF4-FFF2-40B4-BE49-F238E27FC236}">
                <a16:creationId xmlns:a16="http://schemas.microsoft.com/office/drawing/2014/main" id="{E7351EF0-E55F-AE10-64C0-83F96CA80C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1" r="28864"/>
          <a:stretch/>
        </p:blipFill>
        <p:spPr>
          <a:xfrm>
            <a:off x="7587463" y="24948"/>
            <a:ext cx="456721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9B8519-8E99-D3E5-B506-057FB8EF95D7}"/>
              </a:ext>
            </a:extLst>
          </p:cNvPr>
          <p:cNvCxnSpPr>
            <a:cxnSpLocks/>
          </p:cNvCxnSpPr>
          <p:nvPr/>
        </p:nvCxnSpPr>
        <p:spPr>
          <a:xfrm>
            <a:off x="1866983" y="2675725"/>
            <a:ext cx="0" cy="59838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4">
            <a:extLst>
              <a:ext uri="{FF2B5EF4-FFF2-40B4-BE49-F238E27FC236}">
                <a16:creationId xmlns:a16="http://schemas.microsoft.com/office/drawing/2014/main" id="{5F3A01F8-F3C8-CC6B-841E-B0912113BF7C}"/>
              </a:ext>
            </a:extLst>
          </p:cNvPr>
          <p:cNvSpPr/>
          <p:nvPr/>
        </p:nvSpPr>
        <p:spPr>
          <a:xfrm>
            <a:off x="946520" y="3193475"/>
            <a:ext cx="1840927" cy="575640"/>
          </a:xfrm>
          <a:prstGeom prst="rect">
            <a:avLst/>
          </a:prstGeom>
          <a:solidFill>
            <a:srgbClr val="D2DDF1">
              <a:alpha val="75000"/>
            </a:srgbClr>
          </a:solidFill>
          <a:ln cap="sq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AAE6E3C2-36A7-6F28-0138-D1E220F66419}"/>
              </a:ext>
            </a:extLst>
          </p:cNvPr>
          <p:cNvSpPr/>
          <p:nvPr/>
        </p:nvSpPr>
        <p:spPr>
          <a:xfrm>
            <a:off x="4236250" y="2795433"/>
            <a:ext cx="1840927" cy="402734"/>
          </a:xfrm>
          <a:prstGeom prst="rect">
            <a:avLst/>
          </a:prstGeom>
          <a:solidFill>
            <a:srgbClr val="D2DDF1">
              <a:alpha val="75000"/>
            </a:srgbClr>
          </a:solidFill>
          <a:ln cap="sq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D0D2A13-E5D1-68B2-0E56-B0B931D0C26E}"/>
              </a:ext>
            </a:extLst>
          </p:cNvPr>
          <p:cNvSpPr txBox="1"/>
          <p:nvPr/>
        </p:nvSpPr>
        <p:spPr>
          <a:xfrm>
            <a:off x="94807" y="457104"/>
            <a:ext cx="529158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200" b="1">
                <a:solidFill>
                  <a:schemeClr val="accent1">
                    <a:lumMod val="7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Goudy Old Style" panose="02020502050305020303" pitchFamily="18" charset="0"/>
                <a:ea typeface="+mj-ea"/>
                <a:cs typeface="+mj-cs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2800" b="0" dirty="0">
                <a:ln>
                  <a:solidFill>
                    <a:sysClr val="windowText" lastClr="000000"/>
                  </a:solidFill>
                </a:ln>
                <a:solidFill>
                  <a:srgbClr val="002060"/>
                </a:solidFill>
                <a:latin typeface="Centaur" panose="02030504050205020304" pitchFamily="18" charset="0"/>
              </a:rPr>
              <a:t>Data</a:t>
            </a:r>
            <a:r>
              <a:rPr lang="en-US" sz="2800" dirty="0">
                <a:ln>
                  <a:solidFill>
                    <a:sysClr val="windowText" lastClr="000000"/>
                  </a:solidFill>
                </a:ln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en-US" sz="2800" b="0" dirty="0">
                <a:ln>
                  <a:solidFill>
                    <a:sysClr val="windowText" lastClr="000000"/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aur" panose="02030504050205020304" pitchFamily="18" charset="0"/>
              </a:rPr>
              <a:t>Collection</a:t>
            </a:r>
            <a:r>
              <a:rPr lang="en-US" sz="2800" dirty="0">
                <a:ln>
                  <a:solidFill>
                    <a:sysClr val="windowText" lastClr="000000"/>
                  </a:solidFill>
                </a:ln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en-US" sz="2800" b="0" dirty="0">
                <a:ln>
                  <a:solidFill>
                    <a:sysClr val="windowText" lastClr="000000"/>
                  </a:solidFill>
                </a:ln>
                <a:solidFill>
                  <a:srgbClr val="002060"/>
                </a:solidFill>
                <a:latin typeface="Centaur" panose="02030504050205020304" pitchFamily="18" charset="0"/>
              </a:rPr>
              <a:t>&amp;</a:t>
            </a:r>
            <a:r>
              <a:rPr lang="en-US" sz="2800" dirty="0">
                <a:ln>
                  <a:solidFill>
                    <a:sysClr val="windowText" lastClr="000000"/>
                  </a:solidFill>
                </a:ln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en-US" sz="2800" b="0" dirty="0">
                <a:ln>
                  <a:solidFill>
                    <a:sysClr val="windowText" lastClr="000000"/>
                  </a:solidFill>
                </a:ln>
                <a:solidFill>
                  <a:srgbClr val="002060"/>
                </a:solidFill>
                <a:latin typeface="Centaur" panose="02030504050205020304" pitchFamily="18" charset="0"/>
              </a:rPr>
              <a:t>Refinement</a:t>
            </a:r>
          </a:p>
        </p:txBody>
      </p:sp>
      <p:sp>
        <p:nvSpPr>
          <p:cNvPr id="59" name="Oval 53">
            <a:extLst>
              <a:ext uri="{FF2B5EF4-FFF2-40B4-BE49-F238E27FC236}">
                <a16:creationId xmlns:a16="http://schemas.microsoft.com/office/drawing/2014/main" id="{D1426DE8-DC57-8215-5E0B-62D39554C7B9}"/>
              </a:ext>
            </a:extLst>
          </p:cNvPr>
          <p:cNvSpPr>
            <a:spLocks noChangeAspect="1"/>
          </p:cNvSpPr>
          <p:nvPr/>
        </p:nvSpPr>
        <p:spPr>
          <a:xfrm>
            <a:off x="11145737" y="780434"/>
            <a:ext cx="45719" cy="73150"/>
          </a:xfrm>
          <a:custGeom>
            <a:avLst/>
            <a:gdLst>
              <a:gd name="connsiteX0" fmla="*/ 0 w 193637"/>
              <a:gd name="connsiteY0" fmla="*/ 158676 h 317351"/>
              <a:gd name="connsiteX1" fmla="*/ 96819 w 193637"/>
              <a:gd name="connsiteY1" fmla="*/ 0 h 317351"/>
              <a:gd name="connsiteX2" fmla="*/ 193638 w 193637"/>
              <a:gd name="connsiteY2" fmla="*/ 158676 h 317351"/>
              <a:gd name="connsiteX3" fmla="*/ 96819 w 193637"/>
              <a:gd name="connsiteY3" fmla="*/ 317352 h 317351"/>
              <a:gd name="connsiteX4" fmla="*/ 0 w 193637"/>
              <a:gd name="connsiteY4" fmla="*/ 158676 h 317351"/>
              <a:gd name="connsiteX0" fmla="*/ 0 w 193638"/>
              <a:gd name="connsiteY0" fmla="*/ 158676 h 317352"/>
              <a:gd name="connsiteX1" fmla="*/ 96819 w 193638"/>
              <a:gd name="connsiteY1" fmla="*/ 0 h 317352"/>
              <a:gd name="connsiteX2" fmla="*/ 193638 w 193638"/>
              <a:gd name="connsiteY2" fmla="*/ 158676 h 317352"/>
              <a:gd name="connsiteX3" fmla="*/ 96819 w 193638"/>
              <a:gd name="connsiteY3" fmla="*/ 317352 h 317352"/>
              <a:gd name="connsiteX4" fmla="*/ 0 w 193638"/>
              <a:gd name="connsiteY4" fmla="*/ 158676 h 31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638" h="317352">
                <a:moveTo>
                  <a:pt x="0" y="158676"/>
                </a:moveTo>
                <a:cubicBezTo>
                  <a:pt x="0" y="71042"/>
                  <a:pt x="91757" y="0"/>
                  <a:pt x="96819" y="0"/>
                </a:cubicBezTo>
                <a:cubicBezTo>
                  <a:pt x="101881" y="0"/>
                  <a:pt x="193638" y="71042"/>
                  <a:pt x="193638" y="158676"/>
                </a:cubicBezTo>
                <a:cubicBezTo>
                  <a:pt x="193638" y="246310"/>
                  <a:pt x="150291" y="317352"/>
                  <a:pt x="96819" y="317352"/>
                </a:cubicBezTo>
                <a:cubicBezTo>
                  <a:pt x="43347" y="317352"/>
                  <a:pt x="0" y="246310"/>
                  <a:pt x="0" y="15867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C9B83131-0A89-5376-F880-619BB5E0B65A}"/>
              </a:ext>
            </a:extLst>
          </p:cNvPr>
          <p:cNvSpPr/>
          <p:nvPr/>
        </p:nvSpPr>
        <p:spPr>
          <a:xfrm>
            <a:off x="10905309" y="6198658"/>
            <a:ext cx="1275385" cy="63439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39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1" name="Freeform 4">
            <a:extLst>
              <a:ext uri="{FF2B5EF4-FFF2-40B4-BE49-F238E27FC236}">
                <a16:creationId xmlns:a16="http://schemas.microsoft.com/office/drawing/2014/main" id="{57D7592E-2CB6-1864-AD77-01DBBEAE67B5}"/>
              </a:ext>
            </a:extLst>
          </p:cNvPr>
          <p:cNvSpPr/>
          <p:nvPr/>
        </p:nvSpPr>
        <p:spPr>
          <a:xfrm>
            <a:off x="4236249" y="1719858"/>
            <a:ext cx="1840927" cy="402734"/>
          </a:xfrm>
          <a:prstGeom prst="rect">
            <a:avLst/>
          </a:prstGeom>
          <a:solidFill>
            <a:srgbClr val="D2DDF1">
              <a:alpha val="75000"/>
            </a:srgbClr>
          </a:solidFill>
          <a:ln cap="sq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172" name="TextBox 9">
            <a:extLst>
              <a:ext uri="{FF2B5EF4-FFF2-40B4-BE49-F238E27FC236}">
                <a16:creationId xmlns:a16="http://schemas.microsoft.com/office/drawing/2014/main" id="{91BA0B28-AFF9-AC2E-525F-FD8B1ADBA1A2}"/>
              </a:ext>
            </a:extLst>
          </p:cNvPr>
          <p:cNvSpPr txBox="1"/>
          <p:nvPr/>
        </p:nvSpPr>
        <p:spPr>
          <a:xfrm>
            <a:off x="3968988" y="2675725"/>
            <a:ext cx="2455779" cy="694936"/>
          </a:xfrm>
          <a:prstGeom prst="rect">
            <a:avLst/>
          </a:prstGeom>
        </p:spPr>
        <p:txBody>
          <a:bodyPr lIns="50800" tIns="50800" rIns="50800" bIns="50800" rtlCol="0" anchor="ctr"/>
          <a:lstStyle>
            <a:defPPr>
              <a:defRPr lang="en-US"/>
            </a:defPPr>
            <a:lvl1pPr algn="ctr">
              <a:defRPr sz="1500" b="1" spc="283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ngLiU-ExtB" panose="02020500000000000000" pitchFamily="18" charset="-120"/>
                <a:ea typeface="MingLiU-ExtB" panose="02020500000000000000" pitchFamily="18" charset="-120"/>
              </a:defRPr>
            </a:lvl1pPr>
          </a:lstStyle>
          <a:p>
            <a:r>
              <a:rPr lang="en-US" sz="1400" dirty="0">
                <a:latin typeface="Eras Medium ITC" panose="020B0602030504020804" pitchFamily="34" charset="0"/>
              </a:rPr>
              <a:t>COLUMNS</a:t>
            </a:r>
          </a:p>
        </p:txBody>
      </p:sp>
      <p:sp>
        <p:nvSpPr>
          <p:cNvPr id="173" name="Freeform 4">
            <a:extLst>
              <a:ext uri="{FF2B5EF4-FFF2-40B4-BE49-F238E27FC236}">
                <a16:creationId xmlns:a16="http://schemas.microsoft.com/office/drawing/2014/main" id="{F0ADD787-F391-CFCB-DF3F-3BE03D9A1AA3}"/>
              </a:ext>
            </a:extLst>
          </p:cNvPr>
          <p:cNvSpPr/>
          <p:nvPr/>
        </p:nvSpPr>
        <p:spPr>
          <a:xfrm>
            <a:off x="712157" y="1843830"/>
            <a:ext cx="2557156" cy="822764"/>
          </a:xfrm>
          <a:prstGeom prst="round2DiagRect">
            <a:avLst/>
          </a:prstGeom>
          <a:solidFill>
            <a:srgbClr val="D2DDF1">
              <a:alpha val="75000"/>
            </a:srgbClr>
          </a:solidFill>
          <a:ln cap="sq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174" name="TextBox 9">
            <a:extLst>
              <a:ext uri="{FF2B5EF4-FFF2-40B4-BE49-F238E27FC236}">
                <a16:creationId xmlns:a16="http://schemas.microsoft.com/office/drawing/2014/main" id="{EB58487A-DA65-D364-7DB6-68C8C7347C3E}"/>
              </a:ext>
            </a:extLst>
          </p:cNvPr>
          <p:cNvSpPr txBox="1"/>
          <p:nvPr/>
        </p:nvSpPr>
        <p:spPr>
          <a:xfrm>
            <a:off x="753068" y="1969740"/>
            <a:ext cx="2515378" cy="644628"/>
          </a:xfrm>
          <a:prstGeom prst="rect">
            <a:avLst/>
          </a:prstGeom>
        </p:spPr>
        <p:txBody>
          <a:bodyPr lIns="50800" tIns="50800" rIns="50800" bIns="50800" rtlCol="0" anchor="ctr"/>
          <a:lstStyle>
            <a:defPPr>
              <a:defRPr lang="en-US"/>
            </a:defPPr>
            <a:lvl1pPr algn="ctr">
              <a:defRPr sz="1500" b="1" spc="283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ngLiU-ExtB" panose="02020500000000000000" pitchFamily="18" charset="-120"/>
                <a:ea typeface="MingLiU-ExtB" panose="02020500000000000000" pitchFamily="18" charset="-120"/>
              </a:defRPr>
            </a:lvl1pPr>
          </a:lstStyle>
          <a:p>
            <a:r>
              <a:rPr lang="en-US" dirty="0">
                <a:latin typeface="Eras Medium ITC" panose="020B0602030504020804" pitchFamily="34" charset="0"/>
              </a:rPr>
              <a:t>Job Change Dataset</a:t>
            </a:r>
          </a:p>
          <a:p>
            <a:r>
              <a:rPr lang="en-US" dirty="0">
                <a:latin typeface="Eras Medium ITC" panose="020B0602030504020804" pitchFamily="34" charset="0"/>
              </a:rPr>
              <a:t>Train and test</a:t>
            </a:r>
          </a:p>
          <a:p>
            <a:r>
              <a:rPr lang="en-US" dirty="0">
                <a:latin typeface="Eras Medium ITC" panose="020B0602030504020804" pitchFamily="34" charset="0"/>
              </a:rPr>
              <a:t> Data Set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068E280-92A3-5F84-8AFB-11B37AC887AC}"/>
              </a:ext>
            </a:extLst>
          </p:cNvPr>
          <p:cNvSpPr txBox="1"/>
          <p:nvPr/>
        </p:nvSpPr>
        <p:spPr>
          <a:xfrm>
            <a:off x="662335" y="980242"/>
            <a:ext cx="27383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accent2">
                    <a:lumMod val="50000"/>
                  </a:schemeClr>
                </a:solidFill>
                <a:latin typeface="Century "/>
              </a:rPr>
              <a:t>Employee Job Change Prediction</a:t>
            </a:r>
            <a:endParaRPr lang="en-IN" sz="2000" b="1" i="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"/>
            </a:endParaRPr>
          </a:p>
        </p:txBody>
      </p:sp>
      <p:sp>
        <p:nvSpPr>
          <p:cNvPr id="176" name="TextBox 9">
            <a:extLst>
              <a:ext uri="{FF2B5EF4-FFF2-40B4-BE49-F238E27FC236}">
                <a16:creationId xmlns:a16="http://schemas.microsoft.com/office/drawing/2014/main" id="{F4A613F6-3B41-DD22-0BBF-48B9ED354A25}"/>
              </a:ext>
            </a:extLst>
          </p:cNvPr>
          <p:cNvSpPr txBox="1"/>
          <p:nvPr/>
        </p:nvSpPr>
        <p:spPr>
          <a:xfrm>
            <a:off x="4023287" y="1589983"/>
            <a:ext cx="2113027" cy="69493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/>
            <a:r>
              <a:rPr lang="en-US" sz="1400" b="1" spc="283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ea typeface="MingLiU-ExtB" panose="02020500000000000000" pitchFamily="18" charset="-120"/>
              </a:rPr>
              <a:t>ROWS</a:t>
            </a:r>
          </a:p>
        </p:txBody>
      </p:sp>
      <p:sp>
        <p:nvSpPr>
          <p:cNvPr id="182" name="TextBox 14">
            <a:extLst>
              <a:ext uri="{FF2B5EF4-FFF2-40B4-BE49-F238E27FC236}">
                <a16:creationId xmlns:a16="http://schemas.microsoft.com/office/drawing/2014/main" id="{201CAC91-2F97-D830-4960-C57F992C76FF}"/>
              </a:ext>
            </a:extLst>
          </p:cNvPr>
          <p:cNvSpPr txBox="1"/>
          <p:nvPr/>
        </p:nvSpPr>
        <p:spPr>
          <a:xfrm>
            <a:off x="4650425" y="1201695"/>
            <a:ext cx="987183" cy="1583126"/>
          </a:xfrm>
          <a:prstGeom prst="rect">
            <a:avLst/>
          </a:prstGeom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lvl="0" indent="0" algn="ctr">
              <a:lnSpc>
                <a:spcPts val="15505"/>
              </a:lnSpc>
              <a:spcBef>
                <a:spcPct val="0"/>
              </a:spcBef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comat Pro Heavy" panose="00000A00000000000000" pitchFamily="2" charset="0"/>
              </a:defRPr>
            </a:lvl1pPr>
          </a:lstStyle>
          <a:p>
            <a:r>
              <a:rPr lang="en-US" dirty="0">
                <a:solidFill>
                  <a:srgbClr val="1C1A55"/>
                </a:solidFill>
              </a:rPr>
              <a:t>14</a:t>
            </a:r>
          </a:p>
        </p:txBody>
      </p:sp>
      <p:sp>
        <p:nvSpPr>
          <p:cNvPr id="183" name="TextBox 14">
            <a:extLst>
              <a:ext uri="{FF2B5EF4-FFF2-40B4-BE49-F238E27FC236}">
                <a16:creationId xmlns:a16="http://schemas.microsoft.com/office/drawing/2014/main" id="{810E13D0-E423-C9E8-2A9B-2735FAFCAF2C}"/>
              </a:ext>
            </a:extLst>
          </p:cNvPr>
          <p:cNvSpPr txBox="1"/>
          <p:nvPr/>
        </p:nvSpPr>
        <p:spPr>
          <a:xfrm>
            <a:off x="4401617" y="164802"/>
            <a:ext cx="1446865" cy="1558504"/>
          </a:xfrm>
          <a:prstGeom prst="rect">
            <a:avLst/>
          </a:prstGeom>
        </p:spPr>
        <p:txBody>
          <a:bodyPr wrap="square" lIns="0" tIns="0" rIns="0" bIns="0" rtlCol="0" anchor="ctr" anchorCtr="0">
            <a:spAutoFit/>
          </a:bodyPr>
          <a:lstStyle/>
          <a:p>
            <a:pPr marL="0" lvl="0" indent="0" algn="ctr">
              <a:lnSpc>
                <a:spcPts val="15505"/>
              </a:lnSpc>
              <a:spcBef>
                <a:spcPct val="0"/>
              </a:spcBef>
            </a:pPr>
            <a:r>
              <a:rPr lang="en-US" sz="2000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comat Pro Heavy" panose="00000A00000000000000" pitchFamily="2" charset="0"/>
              </a:rPr>
              <a:t>1900+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3AFDDA97-73CB-92F8-99F7-38B7EC4BC399}"/>
              </a:ext>
            </a:extLst>
          </p:cNvPr>
          <p:cNvSpPr txBox="1"/>
          <p:nvPr/>
        </p:nvSpPr>
        <p:spPr>
          <a:xfrm>
            <a:off x="-1237488" y="3216925"/>
            <a:ext cx="6172200" cy="523220"/>
          </a:xfrm>
          <a:prstGeom prst="rect">
            <a:avLst/>
          </a:prstGeom>
        </p:spPr>
        <p:txBody>
          <a:bodyPr lIns="50800" tIns="50800" rIns="50800" bIns="50800" rtlCol="0" anchor="ctr"/>
          <a:lstStyle>
            <a:defPPr>
              <a:defRPr lang="en-US"/>
            </a:defPPr>
            <a:lvl1pPr algn="ctr">
              <a:defRPr sz="1400" b="1" spc="283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ea typeface="MingLiU-ExtB" panose="02020500000000000000" pitchFamily="18" charset="-120"/>
              </a:defRPr>
            </a:lvl1pPr>
          </a:lstStyle>
          <a:p>
            <a:r>
              <a:rPr lang="en-US" dirty="0"/>
              <a:t>Features</a:t>
            </a:r>
          </a:p>
          <a:p>
            <a:r>
              <a:rPr lang="en-US" dirty="0"/>
              <a:t>(Columns)</a:t>
            </a:r>
            <a:endParaRPr lang="en-IN" dirty="0"/>
          </a:p>
        </p:txBody>
      </p: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20F455A3-387E-E00A-3418-D54BF5D47241}"/>
              </a:ext>
            </a:extLst>
          </p:cNvPr>
          <p:cNvCxnSpPr>
            <a:cxnSpLocks/>
          </p:cNvCxnSpPr>
          <p:nvPr/>
        </p:nvCxnSpPr>
        <p:spPr>
          <a:xfrm flipH="1">
            <a:off x="1199076" y="3763595"/>
            <a:ext cx="14751" cy="25858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Oval 187">
            <a:extLst>
              <a:ext uri="{FF2B5EF4-FFF2-40B4-BE49-F238E27FC236}">
                <a16:creationId xmlns:a16="http://schemas.microsoft.com/office/drawing/2014/main" id="{C0282BCE-171D-8105-41E4-7BC11F62980F}"/>
              </a:ext>
            </a:extLst>
          </p:cNvPr>
          <p:cNvSpPr>
            <a:spLocks noChangeAspect="1"/>
          </p:cNvSpPr>
          <p:nvPr/>
        </p:nvSpPr>
        <p:spPr>
          <a:xfrm>
            <a:off x="1145076" y="4292633"/>
            <a:ext cx="108000" cy="108000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chemeClr val="accent1">
                  <a:lumMod val="50000"/>
                </a:schemeClr>
              </a:gs>
            </a:gsLst>
            <a:lin ang="16200000" scaled="1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42AAA967-1976-4123-3009-4A1516B2B12C}"/>
              </a:ext>
            </a:extLst>
          </p:cNvPr>
          <p:cNvSpPr>
            <a:spLocks noChangeAspect="1"/>
          </p:cNvSpPr>
          <p:nvPr/>
        </p:nvSpPr>
        <p:spPr>
          <a:xfrm>
            <a:off x="1136513" y="5003463"/>
            <a:ext cx="108000" cy="108000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chemeClr val="accent1">
                  <a:lumMod val="50000"/>
                </a:schemeClr>
              </a:gs>
            </a:gsLst>
            <a:lin ang="16200000" scaled="1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2E23464E-5410-41CA-99CC-12347B376274}"/>
              </a:ext>
            </a:extLst>
          </p:cNvPr>
          <p:cNvSpPr txBox="1"/>
          <p:nvPr/>
        </p:nvSpPr>
        <p:spPr>
          <a:xfrm>
            <a:off x="1403881" y="4807953"/>
            <a:ext cx="1605872" cy="523220"/>
          </a:xfrm>
          <a:prstGeom prst="rect">
            <a:avLst/>
          </a:prstGeom>
          <a:solidFill>
            <a:srgbClr val="DAE3F3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spc="283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ea typeface="MingLiU-ExtB" panose="02020500000000000000" pitchFamily="18" charset="-120"/>
              </a:defRPr>
            </a:lvl1pPr>
          </a:lstStyle>
          <a:p>
            <a:r>
              <a:rPr lang="en-IN" dirty="0"/>
              <a:t>Professional Background</a:t>
            </a:r>
            <a:endParaRPr lang="en-IN" dirty="0">
              <a:effectLst/>
            </a:endParaRPr>
          </a:p>
        </p:txBody>
      </p:sp>
      <p:sp>
        <p:nvSpPr>
          <p:cNvPr id="196" name="TextBox 9">
            <a:extLst>
              <a:ext uri="{FF2B5EF4-FFF2-40B4-BE49-F238E27FC236}">
                <a16:creationId xmlns:a16="http://schemas.microsoft.com/office/drawing/2014/main" id="{A201C69C-1738-ACC4-81F6-3082A0018737}"/>
              </a:ext>
            </a:extLst>
          </p:cNvPr>
          <p:cNvSpPr txBox="1"/>
          <p:nvPr/>
        </p:nvSpPr>
        <p:spPr>
          <a:xfrm>
            <a:off x="3371651" y="3769529"/>
            <a:ext cx="1303273" cy="183719"/>
          </a:xfrm>
          <a:prstGeom prst="rect">
            <a:avLst/>
          </a:prstGeom>
        </p:spPr>
        <p:txBody>
          <a:bodyPr lIns="50800" tIns="50800" rIns="50800" bIns="50800" rtlCol="0" anchor="ctr"/>
          <a:lstStyle>
            <a:defPPr>
              <a:defRPr lang="en-US"/>
            </a:defPPr>
            <a:lvl1pPr algn="ctr">
              <a:defRPr sz="1500" b="1" spc="283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ngLiU-ExtB" panose="02020500000000000000" pitchFamily="18" charset="-120"/>
                <a:ea typeface="MingLiU-ExtB" panose="02020500000000000000" pitchFamily="18" charset="-120"/>
              </a:defRPr>
            </a:lvl1pPr>
          </a:lstStyle>
          <a:p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"/>
              </a:rPr>
              <a:t>Gender</a:t>
            </a:r>
            <a:endParaRPr lang="en-US" sz="1600" b="0" dirty="0">
              <a:solidFill>
                <a:schemeClr val="tx1">
                  <a:lumMod val="85000"/>
                  <a:lumOff val="15000"/>
                </a:schemeClr>
              </a:solidFill>
              <a:latin typeface="Century 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  <p:sp>
        <p:nvSpPr>
          <p:cNvPr id="198" name="TextBox 9">
            <a:extLst>
              <a:ext uri="{FF2B5EF4-FFF2-40B4-BE49-F238E27FC236}">
                <a16:creationId xmlns:a16="http://schemas.microsoft.com/office/drawing/2014/main" id="{C71E074D-4905-A42D-5DA7-5A2800EA81EB}"/>
              </a:ext>
            </a:extLst>
          </p:cNvPr>
          <p:cNvSpPr txBox="1"/>
          <p:nvPr/>
        </p:nvSpPr>
        <p:spPr>
          <a:xfrm>
            <a:off x="3421838" y="4472083"/>
            <a:ext cx="2294149" cy="130031"/>
          </a:xfrm>
          <a:prstGeom prst="rect">
            <a:avLst/>
          </a:prstGeom>
        </p:spPr>
        <p:txBody>
          <a:bodyPr lIns="50800" tIns="50800" rIns="50800" bIns="50800" rtlCol="0" anchor="ctr"/>
          <a:lstStyle>
            <a:defPPr>
              <a:defRPr lang="en-US"/>
            </a:defPPr>
            <a:lvl1pPr algn="ctr">
              <a:defRPr sz="1500" b="1" spc="283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ngLiU-ExtB" panose="02020500000000000000" pitchFamily="18" charset="-120"/>
                <a:ea typeface="MingLiU-ExtB" panose="02020500000000000000" pitchFamily="18" charset="-120"/>
              </a:defRPr>
            </a:lvl1pPr>
          </a:lstStyle>
          <a:p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"/>
              </a:rPr>
              <a:t>Education</a:t>
            </a: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Level</a:t>
            </a:r>
            <a:endParaRPr lang="en-US" sz="1600" b="0" dirty="0">
              <a:solidFill>
                <a:schemeClr val="tx1">
                  <a:lumMod val="85000"/>
                  <a:lumOff val="15000"/>
                </a:schemeClr>
              </a:solidFill>
              <a:latin typeface="Imprint MT Shadow" panose="04020605060303030202" pitchFamily="82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5DC41234-A36B-E4A4-FA6C-20F6AA59CEF7}"/>
              </a:ext>
            </a:extLst>
          </p:cNvPr>
          <p:cNvSpPr>
            <a:spLocks noChangeAspect="1"/>
          </p:cNvSpPr>
          <p:nvPr/>
        </p:nvSpPr>
        <p:spPr>
          <a:xfrm>
            <a:off x="1136513" y="6281360"/>
            <a:ext cx="108000" cy="108000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chemeClr val="accent1">
                  <a:lumMod val="50000"/>
                </a:schemeClr>
              </a:gs>
            </a:gsLst>
            <a:lin ang="16200000" scaled="1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15EE9F87-60E8-2ACE-C1F8-679AADA76C70}"/>
              </a:ext>
            </a:extLst>
          </p:cNvPr>
          <p:cNvSpPr txBox="1"/>
          <p:nvPr/>
        </p:nvSpPr>
        <p:spPr>
          <a:xfrm>
            <a:off x="1369004" y="6055749"/>
            <a:ext cx="1534611" cy="523220"/>
          </a:xfrm>
          <a:prstGeom prst="rect">
            <a:avLst/>
          </a:prstGeom>
          <a:solidFill>
            <a:srgbClr val="DAE3F3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spc="283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ea typeface="MingLiU-ExtB" panose="02020500000000000000" pitchFamily="18" charset="-120"/>
              </a:defRPr>
            </a:lvl1pPr>
          </a:lstStyle>
          <a:p>
            <a:r>
              <a:rPr lang="en-IN" dirty="0"/>
              <a:t>Output Variable</a:t>
            </a:r>
          </a:p>
        </p:txBody>
      </p:sp>
      <p:sp>
        <p:nvSpPr>
          <p:cNvPr id="202" name="TextBox 9">
            <a:extLst>
              <a:ext uri="{FF2B5EF4-FFF2-40B4-BE49-F238E27FC236}">
                <a16:creationId xmlns:a16="http://schemas.microsoft.com/office/drawing/2014/main" id="{0AC54FD3-C396-6793-37E3-9FAE478C3152}"/>
              </a:ext>
            </a:extLst>
          </p:cNvPr>
          <p:cNvSpPr txBox="1"/>
          <p:nvPr/>
        </p:nvSpPr>
        <p:spPr>
          <a:xfrm>
            <a:off x="3445083" y="4735570"/>
            <a:ext cx="4238777" cy="694936"/>
          </a:xfrm>
          <a:prstGeom prst="rect">
            <a:avLst/>
          </a:prstGeom>
        </p:spPr>
        <p:txBody>
          <a:bodyPr lIns="50800" tIns="50800" rIns="50800" bIns="50800" rtlCol="0" anchor="ctr"/>
          <a:lstStyle>
            <a:defPPr>
              <a:defRPr lang="en-US"/>
            </a:defPPr>
            <a:lvl1pPr algn="ctr">
              <a:defRPr sz="1500" b="1" spc="283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ngLiU-ExtB" panose="02020500000000000000" pitchFamily="18" charset="-120"/>
                <a:ea typeface="MingLiU-ExtB" panose="02020500000000000000" pitchFamily="18" charset="-120"/>
              </a:defRPr>
            </a:lvl1pPr>
          </a:lstStyle>
          <a:p>
            <a:pPr algn="l"/>
            <a:r>
              <a:rPr lang="en-I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"/>
              </a:rPr>
              <a:t>Relevant Experience, Major Discipline, Company Type,</a:t>
            </a:r>
            <a:r>
              <a:rPr lang="en-IN" sz="1200" dirty="0">
                <a:latin typeface="Century "/>
              </a:rPr>
              <a:t> </a:t>
            </a:r>
            <a:r>
              <a:rPr lang="en-I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"/>
              </a:rPr>
              <a:t>Company Size</a:t>
            </a:r>
            <a:endParaRPr lang="en-US" sz="1200" b="0" dirty="0">
              <a:solidFill>
                <a:schemeClr val="tx1">
                  <a:lumMod val="85000"/>
                  <a:lumOff val="15000"/>
                </a:schemeClr>
              </a:solidFill>
              <a:latin typeface="Century 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  <p:sp>
        <p:nvSpPr>
          <p:cNvPr id="204" name="TextBox 9">
            <a:extLst>
              <a:ext uri="{FF2B5EF4-FFF2-40B4-BE49-F238E27FC236}">
                <a16:creationId xmlns:a16="http://schemas.microsoft.com/office/drawing/2014/main" id="{40E618AF-266B-279D-BD1E-3A20315E5179}"/>
              </a:ext>
            </a:extLst>
          </p:cNvPr>
          <p:cNvSpPr txBox="1"/>
          <p:nvPr/>
        </p:nvSpPr>
        <p:spPr>
          <a:xfrm>
            <a:off x="3400733" y="6064291"/>
            <a:ext cx="1474341" cy="529724"/>
          </a:xfrm>
          <a:prstGeom prst="rect">
            <a:avLst/>
          </a:prstGeom>
        </p:spPr>
        <p:txBody>
          <a:bodyPr lIns="50800" tIns="50800" rIns="50800" bIns="50800" rtlCol="0" anchor="ctr"/>
          <a:lstStyle>
            <a:defPPr>
              <a:defRPr lang="en-US"/>
            </a:defPPr>
            <a:lvl1pPr algn="ctr">
              <a:defRPr sz="1500" b="1" spc="283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ngLiU-ExtB" panose="02020500000000000000" pitchFamily="18" charset="-120"/>
                <a:ea typeface="MingLiU-ExtB" panose="02020500000000000000" pitchFamily="18" charset="-120"/>
              </a:defRPr>
            </a:lvl1pPr>
          </a:lstStyle>
          <a:p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"/>
              </a:rPr>
              <a:t>Job Change </a:t>
            </a:r>
          </a:p>
          <a:p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"/>
              </a:rPr>
              <a:t>Status</a:t>
            </a:r>
            <a:endParaRPr lang="en-US" sz="1400" b="0" dirty="0">
              <a:solidFill>
                <a:schemeClr val="tx1">
                  <a:lumMod val="85000"/>
                  <a:lumOff val="15000"/>
                </a:schemeClr>
              </a:solidFill>
              <a:latin typeface="Century 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  <p:sp>
        <p:nvSpPr>
          <p:cNvPr id="207" name="TextBox 9">
            <a:extLst>
              <a:ext uri="{FF2B5EF4-FFF2-40B4-BE49-F238E27FC236}">
                <a16:creationId xmlns:a16="http://schemas.microsoft.com/office/drawing/2014/main" id="{5784B6FC-EC2C-6797-FF44-70644EAFC4E8}"/>
              </a:ext>
            </a:extLst>
          </p:cNvPr>
          <p:cNvSpPr txBox="1"/>
          <p:nvPr/>
        </p:nvSpPr>
        <p:spPr>
          <a:xfrm>
            <a:off x="-54319" y="4932103"/>
            <a:ext cx="1031079" cy="422163"/>
          </a:xfrm>
          <a:prstGeom prst="rect">
            <a:avLst/>
          </a:prstGeom>
        </p:spPr>
        <p:txBody>
          <a:bodyPr lIns="50800" tIns="50800" rIns="50800" bIns="50800" rtlCol="0" anchor="ctr"/>
          <a:lstStyle>
            <a:defPPr>
              <a:defRPr lang="en-US"/>
            </a:defPPr>
            <a:lvl1pPr algn="ctr">
              <a:defRPr sz="1500" b="1" spc="283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ngLiU-ExtB" panose="02020500000000000000" pitchFamily="18" charset="-120"/>
                <a:ea typeface="MingLiU-ExtB" panose="02020500000000000000" pitchFamily="18" charset="-120"/>
              </a:defRPr>
            </a:lvl1pPr>
          </a:lstStyle>
          <a:p>
            <a:r>
              <a:rPr lang="en-IN" sz="1800" dirty="0">
                <a:solidFill>
                  <a:srgbClr val="1C1A55"/>
                </a:solidFill>
                <a:effectLst/>
                <a:latin typeface="Imprint MT Shadow" panose="04020605060303030202" pitchFamily="82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X</a:t>
            </a:r>
            <a:endParaRPr lang="en-US" sz="1800" dirty="0">
              <a:solidFill>
                <a:srgbClr val="1C1A55"/>
              </a:solidFill>
              <a:effectLst/>
              <a:latin typeface="Imprint MT Shadow" panose="04020605060303030202" pitchFamily="82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  <p:sp>
        <p:nvSpPr>
          <p:cNvPr id="208" name="TextBox 9">
            <a:extLst>
              <a:ext uri="{FF2B5EF4-FFF2-40B4-BE49-F238E27FC236}">
                <a16:creationId xmlns:a16="http://schemas.microsoft.com/office/drawing/2014/main" id="{5C9B94C4-49C8-F2B6-2537-78EB1E913746}"/>
              </a:ext>
            </a:extLst>
          </p:cNvPr>
          <p:cNvSpPr txBox="1"/>
          <p:nvPr/>
        </p:nvSpPr>
        <p:spPr>
          <a:xfrm>
            <a:off x="95344" y="6115462"/>
            <a:ext cx="1021356" cy="403795"/>
          </a:xfrm>
          <a:prstGeom prst="rect">
            <a:avLst/>
          </a:prstGeom>
        </p:spPr>
        <p:txBody>
          <a:bodyPr lIns="50800" tIns="50800" rIns="50800" bIns="50800" rtlCol="0" anchor="ctr"/>
          <a:lstStyle>
            <a:defPPr>
              <a:defRPr lang="en-US"/>
            </a:defPPr>
            <a:lvl1pPr algn="ctr">
              <a:defRPr sz="1500" b="1" spc="283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ngLiU-ExtB" panose="02020500000000000000" pitchFamily="18" charset="-120"/>
                <a:ea typeface="MingLiU-ExtB" panose="02020500000000000000" pitchFamily="18" charset="-120"/>
              </a:defRPr>
            </a:lvl1pPr>
          </a:lstStyle>
          <a:p>
            <a:r>
              <a:rPr lang="en-IN" sz="1800" dirty="0">
                <a:solidFill>
                  <a:srgbClr val="1C1A55"/>
                </a:solidFill>
                <a:effectLst/>
                <a:latin typeface="Imprint MT Shadow" panose="04020605060303030202" pitchFamily="82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Y</a:t>
            </a:r>
            <a:endParaRPr lang="en-US" sz="1800" dirty="0">
              <a:solidFill>
                <a:srgbClr val="1C1A55"/>
              </a:solidFill>
              <a:effectLst/>
              <a:latin typeface="Imprint MT Shadow" panose="04020605060303030202" pitchFamily="82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24FE9330-907A-3D32-2958-DF986F02FD01}"/>
              </a:ext>
            </a:extLst>
          </p:cNvPr>
          <p:cNvCxnSpPr>
            <a:cxnSpLocks/>
          </p:cNvCxnSpPr>
          <p:nvPr/>
        </p:nvCxnSpPr>
        <p:spPr>
          <a:xfrm>
            <a:off x="828287" y="6347558"/>
            <a:ext cx="35317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Box 9">
            <a:extLst>
              <a:ext uri="{FF2B5EF4-FFF2-40B4-BE49-F238E27FC236}">
                <a16:creationId xmlns:a16="http://schemas.microsoft.com/office/drawing/2014/main" id="{688EFB58-332B-BD41-F404-943C5924DB66}"/>
              </a:ext>
            </a:extLst>
          </p:cNvPr>
          <p:cNvSpPr txBox="1"/>
          <p:nvPr/>
        </p:nvSpPr>
        <p:spPr>
          <a:xfrm>
            <a:off x="5556366" y="6550556"/>
            <a:ext cx="2613389" cy="13043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/>
            <a:r>
              <a:rPr lang="en-US" sz="1200" spc="283" dirty="0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ea typeface="MingLiU-ExtB" panose="02020500000000000000" pitchFamily="18" charset="-120"/>
              </a:rPr>
              <a:t>1: 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Eras Medium ITC" panose="020B0602030504020804" pitchFamily="34" charset="0"/>
              </a:rPr>
              <a:t>Employee </a:t>
            </a:r>
            <a:r>
              <a:rPr lang="en-US" sz="12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Eras Medium ITC" panose="020B0602030504020804" pitchFamily="34" charset="0"/>
              </a:rPr>
              <a:t>is likely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Eras Medium ITC" panose="020B0602030504020804" pitchFamily="34" charset="0"/>
              </a:rPr>
              <a:t> to change job</a:t>
            </a:r>
            <a:endParaRPr lang="en-US" sz="1200" spc="283" dirty="0">
              <a:solidFill>
                <a:schemeClr val="tx2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  <a:ea typeface="MingLiU-ExtB" panose="02020500000000000000" pitchFamily="18" charset="-120"/>
            </a:endParaRPr>
          </a:p>
        </p:txBody>
      </p:sp>
      <p:sp>
        <p:nvSpPr>
          <p:cNvPr id="217" name="TextBox 9">
            <a:extLst>
              <a:ext uri="{FF2B5EF4-FFF2-40B4-BE49-F238E27FC236}">
                <a16:creationId xmlns:a16="http://schemas.microsoft.com/office/drawing/2014/main" id="{66D145DA-E300-FD76-1568-8B2914CCC7C6}"/>
              </a:ext>
            </a:extLst>
          </p:cNvPr>
          <p:cNvSpPr txBox="1"/>
          <p:nvPr/>
        </p:nvSpPr>
        <p:spPr>
          <a:xfrm>
            <a:off x="5564471" y="5976914"/>
            <a:ext cx="2533615" cy="30444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/>
            <a:r>
              <a:rPr lang="en-US" sz="1200" spc="283" dirty="0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ea typeface="MingLiU-ExtB" panose="02020500000000000000" pitchFamily="18" charset="-120"/>
              </a:rPr>
              <a:t>0: 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Eras Medium ITC" panose="020B0602030504020804" pitchFamily="34" charset="0"/>
              </a:rPr>
              <a:t>Employee </a:t>
            </a:r>
            <a:r>
              <a:rPr lang="en-US" sz="12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Eras Medium ITC" panose="020B0602030504020804" pitchFamily="34" charset="0"/>
              </a:rPr>
              <a:t>will not</a:t>
            </a:r>
            <a:r>
              <a:rPr lang="en-US" sz="1200" dirty="0">
                <a:solidFill>
                  <a:schemeClr val="tx2">
                    <a:lumMod val="90000"/>
                    <a:lumOff val="10000"/>
                  </a:schemeClr>
                </a:solidFill>
                <a:latin typeface="Eras Medium ITC" panose="020B0602030504020804" pitchFamily="34" charset="0"/>
              </a:rPr>
              <a:t> change job</a:t>
            </a:r>
            <a:endParaRPr lang="en-US" sz="1200" spc="283" dirty="0">
              <a:solidFill>
                <a:schemeClr val="tx2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  <a:ea typeface="MingLiU-ExtB" panose="02020500000000000000" pitchFamily="18" charset="-120"/>
            </a:endParaRPr>
          </a:p>
        </p:txBody>
      </p:sp>
      <p:sp>
        <p:nvSpPr>
          <p:cNvPr id="284" name="Rectangle: Rounded Corners 283">
            <a:extLst>
              <a:ext uri="{FF2B5EF4-FFF2-40B4-BE49-F238E27FC236}">
                <a16:creationId xmlns:a16="http://schemas.microsoft.com/office/drawing/2014/main" id="{7574BF75-9FAC-8E4B-747A-96A8C458216A}"/>
              </a:ext>
            </a:extLst>
          </p:cNvPr>
          <p:cNvSpPr/>
          <p:nvPr/>
        </p:nvSpPr>
        <p:spPr>
          <a:xfrm rot="5400000" flipH="1" flipV="1">
            <a:off x="10345946" y="4291928"/>
            <a:ext cx="671484" cy="1620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: Folded Corner 2">
            <a:extLst>
              <a:ext uri="{FF2B5EF4-FFF2-40B4-BE49-F238E27FC236}">
                <a16:creationId xmlns:a16="http://schemas.microsoft.com/office/drawing/2014/main" id="{FAFBC568-26A0-A5BB-D88D-547D6B665810}"/>
              </a:ext>
            </a:extLst>
          </p:cNvPr>
          <p:cNvSpPr/>
          <p:nvPr/>
        </p:nvSpPr>
        <p:spPr>
          <a:xfrm rot="16200000">
            <a:off x="8132300" y="1446751"/>
            <a:ext cx="3729800" cy="4085229"/>
          </a:xfrm>
          <a:prstGeom prst="foldedCorner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B3BE82-AD8C-6F5C-3265-BEC04B91F6E3}"/>
              </a:ext>
            </a:extLst>
          </p:cNvPr>
          <p:cNvSpPr txBox="1"/>
          <p:nvPr/>
        </p:nvSpPr>
        <p:spPr>
          <a:xfrm>
            <a:off x="8815889" y="1846188"/>
            <a:ext cx="242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4">
                    <a:lumMod val="50000"/>
                  </a:schemeClr>
                </a:solidFill>
                <a:latin typeface="Century "/>
              </a:rPr>
              <a:t>Data Set Description</a:t>
            </a:r>
            <a:endParaRPr lang="en-IN" dirty="0">
              <a:solidFill>
                <a:schemeClr val="accent4">
                  <a:lumMod val="50000"/>
                </a:schemeClr>
              </a:solidFill>
              <a:latin typeface="Century "/>
            </a:endParaRP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AB2AC4AC-2081-4BD3-E0CA-DF3218DE7B3B}"/>
              </a:ext>
            </a:extLst>
          </p:cNvPr>
          <p:cNvCxnSpPr>
            <a:cxnSpLocks/>
          </p:cNvCxnSpPr>
          <p:nvPr/>
        </p:nvCxnSpPr>
        <p:spPr>
          <a:xfrm flipV="1">
            <a:off x="3087500" y="3829470"/>
            <a:ext cx="366006" cy="3441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2EB0ADE-F943-D56D-7A22-BA2D85EF5250}"/>
              </a:ext>
            </a:extLst>
          </p:cNvPr>
          <p:cNvCxnSpPr>
            <a:cxnSpLocks/>
          </p:cNvCxnSpPr>
          <p:nvPr/>
        </p:nvCxnSpPr>
        <p:spPr>
          <a:xfrm>
            <a:off x="3079648" y="4168366"/>
            <a:ext cx="387940" cy="5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0A721708-D73D-7A22-446E-E894026AF883}"/>
              </a:ext>
            </a:extLst>
          </p:cNvPr>
          <p:cNvCxnSpPr>
            <a:cxnSpLocks/>
          </p:cNvCxnSpPr>
          <p:nvPr/>
        </p:nvCxnSpPr>
        <p:spPr>
          <a:xfrm>
            <a:off x="3078187" y="4194531"/>
            <a:ext cx="382466" cy="3390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9">
            <a:extLst>
              <a:ext uri="{FF2B5EF4-FFF2-40B4-BE49-F238E27FC236}">
                <a16:creationId xmlns:a16="http://schemas.microsoft.com/office/drawing/2014/main" id="{7DB370B5-37F1-055A-52B1-6B105C6CF0D4}"/>
              </a:ext>
            </a:extLst>
          </p:cNvPr>
          <p:cNvSpPr txBox="1"/>
          <p:nvPr/>
        </p:nvSpPr>
        <p:spPr>
          <a:xfrm>
            <a:off x="3309083" y="4068633"/>
            <a:ext cx="1158984" cy="239079"/>
          </a:xfrm>
          <a:prstGeom prst="rect">
            <a:avLst/>
          </a:prstGeom>
        </p:spPr>
        <p:txBody>
          <a:bodyPr lIns="50800" tIns="50800" rIns="50800" bIns="50800" rtlCol="0" anchor="ctr"/>
          <a:lstStyle>
            <a:defPPr>
              <a:defRPr lang="en-US"/>
            </a:defPPr>
            <a:lvl1pPr algn="ctr">
              <a:defRPr sz="1500" b="1" spc="283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ngLiU-ExtB" panose="02020500000000000000" pitchFamily="18" charset="-120"/>
                <a:ea typeface="MingLiU-ExtB" panose="02020500000000000000" pitchFamily="18" charset="-120"/>
              </a:defRPr>
            </a:lvl1pPr>
          </a:lstStyle>
          <a:p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"/>
              </a:rPr>
              <a:t>City</a:t>
            </a:r>
            <a:endParaRPr lang="en-US" sz="1600" b="0" dirty="0">
              <a:solidFill>
                <a:schemeClr val="tx1">
                  <a:lumMod val="85000"/>
                  <a:lumOff val="15000"/>
                </a:schemeClr>
              </a:solidFill>
              <a:latin typeface="Century 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F6EBD2B3-545A-EC4F-C507-5D7BC2704BB9}"/>
              </a:ext>
            </a:extLst>
          </p:cNvPr>
          <p:cNvSpPr>
            <a:spLocks noChangeAspect="1"/>
          </p:cNvSpPr>
          <p:nvPr/>
        </p:nvSpPr>
        <p:spPr>
          <a:xfrm>
            <a:off x="1136513" y="5521609"/>
            <a:ext cx="108000" cy="108000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chemeClr val="accent1">
                  <a:lumMod val="50000"/>
                </a:schemeClr>
              </a:gs>
            </a:gsLst>
            <a:lin ang="16200000" scaled="1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6A516571-E624-10CB-83BC-2CE65FE7038F}"/>
              </a:ext>
            </a:extLst>
          </p:cNvPr>
          <p:cNvSpPr txBox="1"/>
          <p:nvPr/>
        </p:nvSpPr>
        <p:spPr>
          <a:xfrm>
            <a:off x="1341640" y="5446558"/>
            <a:ext cx="2119013" cy="523220"/>
          </a:xfrm>
          <a:prstGeom prst="rect">
            <a:avLst/>
          </a:prstGeom>
          <a:solidFill>
            <a:srgbClr val="DAE3F3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spc="283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ea typeface="MingLiU-ExtB" panose="02020500000000000000" pitchFamily="18" charset="-120"/>
              </a:defRPr>
            </a:lvl1pPr>
          </a:lstStyle>
          <a:p>
            <a:r>
              <a:rPr lang="en-IN" dirty="0"/>
              <a:t>Work &amp; Training Details</a:t>
            </a:r>
            <a:endParaRPr lang="en-IN" dirty="0">
              <a:effectLst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CEDB2A83-8BBC-E0CA-F066-5E4EBB7CA5D4}"/>
              </a:ext>
            </a:extLst>
          </p:cNvPr>
          <p:cNvSpPr txBox="1"/>
          <p:nvPr/>
        </p:nvSpPr>
        <p:spPr>
          <a:xfrm>
            <a:off x="1403881" y="4111082"/>
            <a:ext cx="1689651" cy="523220"/>
          </a:xfrm>
          <a:prstGeom prst="rect">
            <a:avLst/>
          </a:prstGeom>
          <a:solidFill>
            <a:srgbClr val="DAE3F3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spc="283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ea typeface="MingLiU-ExtB" panose="02020500000000000000" pitchFamily="18" charset="-120"/>
              </a:defRPr>
            </a:lvl1pPr>
          </a:lstStyle>
          <a:p>
            <a:r>
              <a:rPr lang="en-IN" dirty="0"/>
              <a:t>Demographic Information</a:t>
            </a:r>
            <a:endParaRPr lang="en-IN" dirty="0">
              <a:effectLst/>
            </a:endParaRPr>
          </a:p>
        </p:txBody>
      </p:sp>
      <p:sp>
        <p:nvSpPr>
          <p:cNvPr id="153" name="TextBox 9">
            <a:extLst>
              <a:ext uri="{FF2B5EF4-FFF2-40B4-BE49-F238E27FC236}">
                <a16:creationId xmlns:a16="http://schemas.microsoft.com/office/drawing/2014/main" id="{8037113B-3702-9D34-E657-E9F088C790C8}"/>
              </a:ext>
            </a:extLst>
          </p:cNvPr>
          <p:cNvSpPr txBox="1"/>
          <p:nvPr/>
        </p:nvSpPr>
        <p:spPr>
          <a:xfrm>
            <a:off x="3854008" y="5360813"/>
            <a:ext cx="4015784" cy="655685"/>
          </a:xfrm>
          <a:prstGeom prst="rect">
            <a:avLst/>
          </a:prstGeom>
        </p:spPr>
        <p:txBody>
          <a:bodyPr lIns="50800" tIns="50800" rIns="50800" bIns="50800" rtlCol="0" anchor="ctr"/>
          <a:lstStyle>
            <a:defPPr>
              <a:defRPr lang="en-US"/>
            </a:defPPr>
            <a:lvl1pPr algn="ctr">
              <a:defRPr sz="1500" b="1" spc="283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ngLiU-ExtB" panose="02020500000000000000" pitchFamily="18" charset="-120"/>
                <a:ea typeface="MingLiU-ExtB" panose="02020500000000000000" pitchFamily="18" charset="-120"/>
              </a:defRPr>
            </a:lvl1pPr>
          </a:lstStyle>
          <a:p>
            <a:pPr algn="l"/>
            <a:r>
              <a:rPr lang="en-I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"/>
              </a:rPr>
              <a:t>Training Hours, Enrolled University, City Development Index, Experience Level, Last New Job Duration</a:t>
            </a:r>
            <a:endParaRPr lang="en-US" sz="1200" b="0" dirty="0">
              <a:solidFill>
                <a:schemeClr val="tx1">
                  <a:lumMod val="85000"/>
                  <a:lumOff val="15000"/>
                </a:schemeClr>
              </a:solidFill>
              <a:latin typeface="Century 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0FE8D71B-C106-2727-C000-22D9A4FE681C}"/>
              </a:ext>
            </a:extLst>
          </p:cNvPr>
          <p:cNvCxnSpPr>
            <a:cxnSpLocks/>
            <a:stCxn id="139" idx="3"/>
            <a:endCxn id="153" idx="1"/>
          </p:cNvCxnSpPr>
          <p:nvPr/>
        </p:nvCxnSpPr>
        <p:spPr>
          <a:xfrm flipV="1">
            <a:off x="3460653" y="5688656"/>
            <a:ext cx="393355" cy="19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Left Brace 183">
            <a:extLst>
              <a:ext uri="{FF2B5EF4-FFF2-40B4-BE49-F238E27FC236}">
                <a16:creationId xmlns:a16="http://schemas.microsoft.com/office/drawing/2014/main" id="{3B216A57-63A0-8F0E-DE82-4AEB2D79A5D2}"/>
              </a:ext>
            </a:extLst>
          </p:cNvPr>
          <p:cNvSpPr/>
          <p:nvPr/>
        </p:nvSpPr>
        <p:spPr>
          <a:xfrm>
            <a:off x="747805" y="4322514"/>
            <a:ext cx="474369" cy="12480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2E657435-2ACA-D7C4-7BBA-91E0530595CB}"/>
              </a:ext>
            </a:extLst>
          </p:cNvPr>
          <p:cNvCxnSpPr>
            <a:stCxn id="173" idx="0"/>
            <a:endCxn id="171" idx="1"/>
          </p:cNvCxnSpPr>
          <p:nvPr/>
        </p:nvCxnSpPr>
        <p:spPr>
          <a:xfrm flipV="1">
            <a:off x="3269313" y="1921225"/>
            <a:ext cx="966936" cy="3339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E12E26E9-A5BA-21CF-6259-F95EE602D35B}"/>
              </a:ext>
            </a:extLst>
          </p:cNvPr>
          <p:cNvCxnSpPr>
            <a:cxnSpLocks/>
          </p:cNvCxnSpPr>
          <p:nvPr/>
        </p:nvCxnSpPr>
        <p:spPr>
          <a:xfrm>
            <a:off x="3268446" y="2247317"/>
            <a:ext cx="967804" cy="7047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C5FC1AB-4CC8-0592-B3AE-BF2E68F99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660292"/>
              </p:ext>
            </p:extLst>
          </p:nvPr>
        </p:nvGraphicFramePr>
        <p:xfrm>
          <a:off x="8199074" y="2333598"/>
          <a:ext cx="3570016" cy="2681019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246851">
                  <a:extLst>
                    <a:ext uri="{9D8B030D-6E8A-4147-A177-3AD203B41FA5}">
                      <a16:colId xmlns:a16="http://schemas.microsoft.com/office/drawing/2014/main" val="4216620797"/>
                    </a:ext>
                  </a:extLst>
                </a:gridCol>
                <a:gridCol w="2323165">
                  <a:extLst>
                    <a:ext uri="{9D8B030D-6E8A-4147-A177-3AD203B41FA5}">
                      <a16:colId xmlns:a16="http://schemas.microsoft.com/office/drawing/2014/main" val="2176645904"/>
                    </a:ext>
                  </a:extLst>
                </a:gridCol>
              </a:tblGrid>
              <a:tr h="166383">
                <a:tc>
                  <a:txBody>
                    <a:bodyPr/>
                    <a:lstStyle/>
                    <a:p>
                      <a:r>
                        <a:rPr lang="en-IN" sz="900" b="1" kern="1200" dirty="0">
                          <a:solidFill>
                            <a:schemeClr val="lt1"/>
                          </a:solidFill>
                          <a:effectLst/>
                        </a:rPr>
                        <a:t>Variable</a:t>
                      </a:r>
                      <a:endParaRPr lang="en-IN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900" b="1" kern="1200" dirty="0">
                          <a:solidFill>
                            <a:schemeClr val="lt1"/>
                          </a:solidFill>
                          <a:effectLst/>
                        </a:rPr>
                        <a:t>Description</a:t>
                      </a:r>
                      <a:endParaRPr lang="en-IN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818715"/>
                  </a:ext>
                </a:extLst>
              </a:tr>
              <a:tr h="166383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800" b="1" dirty="0" err="1">
                          <a:effectLst/>
                          <a:latin typeface="Century "/>
                        </a:rPr>
                        <a:t>enrollee_id</a:t>
                      </a:r>
                      <a:endParaRPr lang="en-IN" sz="800" dirty="0">
                        <a:effectLst/>
                        <a:latin typeface="Century 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dirty="0" err="1">
                          <a:effectLst/>
                          <a:latin typeface="Century "/>
                        </a:rPr>
                        <a:t>Enrollement</a:t>
                      </a:r>
                      <a:r>
                        <a:rPr lang="en-US" sz="700" dirty="0">
                          <a:effectLst/>
                          <a:latin typeface="Century "/>
                        </a:rPr>
                        <a:t> no of the employee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7596148"/>
                  </a:ext>
                </a:extLst>
              </a:tr>
              <a:tr h="410259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800" b="1" dirty="0" err="1">
                          <a:effectLst/>
                          <a:latin typeface="Century "/>
                        </a:rPr>
                        <a:t>city_development_index</a:t>
                      </a:r>
                      <a:endParaRPr lang="en-IN" sz="800" dirty="0">
                        <a:effectLst/>
                        <a:latin typeface="Century 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>
                          <a:effectLst/>
                          <a:latin typeface="Century "/>
                        </a:rPr>
                        <a:t>Development index of the city where the candidate resides (higher value indicates better development)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5082672"/>
                  </a:ext>
                </a:extLst>
              </a:tr>
              <a:tr h="28718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800" b="1" dirty="0" err="1">
                          <a:effectLst/>
                          <a:latin typeface="Century "/>
                        </a:rPr>
                        <a:t>relevent_experience</a:t>
                      </a:r>
                      <a:endParaRPr lang="en-IN" sz="800" dirty="0">
                        <a:effectLst/>
                        <a:latin typeface="Century 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dirty="0">
                          <a:effectLst/>
                          <a:latin typeface="Century "/>
                        </a:rPr>
                        <a:t>Whether the candidate has relevant work experience (0 = No, 1 = Yes)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3769591"/>
                  </a:ext>
                </a:extLst>
              </a:tr>
              <a:tr h="28718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800" b="1">
                          <a:effectLst/>
                          <a:latin typeface="Century "/>
                        </a:rPr>
                        <a:t>education_level</a:t>
                      </a:r>
                      <a:endParaRPr lang="en-IN" sz="800">
                        <a:effectLst/>
                        <a:latin typeface="Century 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dirty="0">
                          <a:effectLst/>
                          <a:latin typeface="Century "/>
                        </a:rPr>
                        <a:t>Highest education level attained by the candidate (encoded categorical variable)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0598729"/>
                  </a:ext>
                </a:extLst>
              </a:tr>
              <a:tr h="28718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800" b="1">
                          <a:effectLst/>
                          <a:latin typeface="Century "/>
                        </a:rPr>
                        <a:t>experience</a:t>
                      </a:r>
                      <a:endParaRPr lang="en-IN" sz="800">
                        <a:effectLst/>
                        <a:latin typeface="Century 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dirty="0">
                          <a:effectLst/>
                          <a:latin typeface="Century "/>
                        </a:rPr>
                        <a:t>Total years of professional experience of the candidate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7502629"/>
                  </a:ext>
                </a:extLst>
              </a:tr>
              <a:tr h="28718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800" b="1">
                          <a:effectLst/>
                          <a:latin typeface="Century "/>
                        </a:rPr>
                        <a:t>last_new_job</a:t>
                      </a:r>
                      <a:endParaRPr lang="en-IN" sz="800">
                        <a:effectLst/>
                        <a:latin typeface="Century 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dirty="0">
                          <a:effectLst/>
                          <a:latin typeface="Century "/>
                        </a:rPr>
                        <a:t>Number of years since the candidate last changed jobs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4382344"/>
                  </a:ext>
                </a:extLst>
              </a:tr>
              <a:tr h="28718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800" b="1" dirty="0" err="1">
                          <a:effectLst/>
                          <a:latin typeface="Century "/>
                        </a:rPr>
                        <a:t>training_hours</a:t>
                      </a:r>
                      <a:endParaRPr lang="en-IN" sz="800" dirty="0">
                        <a:effectLst/>
                        <a:latin typeface="Century 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dirty="0">
                          <a:effectLst/>
                          <a:latin typeface="Century "/>
                        </a:rPr>
                        <a:t>Total number of training hours completed by the candidate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0747035"/>
                  </a:ext>
                </a:extLst>
              </a:tr>
              <a:tr h="26677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800" b="1" dirty="0">
                          <a:effectLst/>
                          <a:latin typeface="Century "/>
                        </a:rPr>
                        <a:t>target</a:t>
                      </a:r>
                      <a:endParaRPr lang="en-IN" sz="800" dirty="0">
                        <a:effectLst/>
                        <a:latin typeface="Century 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dirty="0">
                          <a:effectLst/>
                          <a:latin typeface="Century "/>
                        </a:rPr>
                        <a:t>Job change status (0 = Will not change job, 1 = Will change job)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9981761"/>
                  </a:ext>
                </a:extLst>
              </a:tr>
            </a:tbl>
          </a:graphicData>
        </a:graphic>
      </p:graphicFrame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7A022A2-6BF3-77B2-E13A-B4F8F8F8893B}"/>
              </a:ext>
            </a:extLst>
          </p:cNvPr>
          <p:cNvCxnSpPr>
            <a:cxnSpLocks/>
            <a:stCxn id="194" idx="3"/>
            <a:endCxn id="202" idx="1"/>
          </p:cNvCxnSpPr>
          <p:nvPr/>
        </p:nvCxnSpPr>
        <p:spPr>
          <a:xfrm>
            <a:off x="3009753" y="5069563"/>
            <a:ext cx="435330" cy="13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249592-9720-15B5-F08B-9B301CF82A5E}"/>
              </a:ext>
            </a:extLst>
          </p:cNvPr>
          <p:cNvCxnSpPr>
            <a:cxnSpLocks/>
            <a:stCxn id="201" idx="3"/>
            <a:endCxn id="204" idx="1"/>
          </p:cNvCxnSpPr>
          <p:nvPr/>
        </p:nvCxnSpPr>
        <p:spPr>
          <a:xfrm>
            <a:off x="2903615" y="6317359"/>
            <a:ext cx="497118" cy="1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39F59B1C-EF7A-96C6-EA51-D87F03C271C7}"/>
              </a:ext>
            </a:extLst>
          </p:cNvPr>
          <p:cNvCxnSpPr>
            <a:stCxn id="204" idx="3"/>
            <a:endCxn id="217" idx="1"/>
          </p:cNvCxnSpPr>
          <p:nvPr/>
        </p:nvCxnSpPr>
        <p:spPr>
          <a:xfrm flipV="1">
            <a:off x="4875074" y="6129137"/>
            <a:ext cx="689397" cy="2000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726B38A4-BB32-F3D3-7527-0B111DA40362}"/>
              </a:ext>
            </a:extLst>
          </p:cNvPr>
          <p:cNvCxnSpPr>
            <a:stCxn id="204" idx="3"/>
            <a:endCxn id="215" idx="1"/>
          </p:cNvCxnSpPr>
          <p:nvPr/>
        </p:nvCxnSpPr>
        <p:spPr>
          <a:xfrm>
            <a:off x="4875074" y="6329153"/>
            <a:ext cx="681292" cy="2866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762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device">
            <a:extLst>
              <a:ext uri="{FF2B5EF4-FFF2-40B4-BE49-F238E27FC236}">
                <a16:creationId xmlns:a16="http://schemas.microsoft.com/office/drawing/2014/main" id="{7B5EBFAB-3211-BAB4-C8D4-61AED7AE4F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6" r="-1" b="-1"/>
          <a:stretch/>
        </p:blipFill>
        <p:spPr>
          <a:xfrm>
            <a:off x="0" y="1282"/>
            <a:ext cx="12192000" cy="685671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AC66F2D-695C-A9AB-E4AE-E84D6D82E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85" y="508959"/>
            <a:ext cx="3681863" cy="655608"/>
          </a:xfrm>
        </p:spPr>
        <p:txBody>
          <a:bodyPr>
            <a:normAutofit/>
          </a:bodyPr>
          <a:lstStyle/>
          <a:p>
            <a:r>
              <a:rPr lang="en-I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</a:rPr>
              <a:t>Dataset Business Logic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998DD9-C1A8-0403-E963-3AEBC48B918C}"/>
              </a:ext>
            </a:extLst>
          </p:cNvPr>
          <p:cNvSpPr txBox="1"/>
          <p:nvPr/>
        </p:nvSpPr>
        <p:spPr>
          <a:xfrm>
            <a:off x="577971" y="1164567"/>
            <a:ext cx="6935638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b="1" dirty="0">
                <a:latin typeface="Century" panose="02040604050505020304" pitchFamily="18" charset="0"/>
              </a:rPr>
              <a:t>Training Hours:</a:t>
            </a:r>
            <a:r>
              <a:rPr lang="en-US" sz="1500" dirty="0">
                <a:latin typeface="Century" panose="02040604050505020304" pitchFamily="18" charset="0"/>
              </a:rPr>
              <a:t> Reflects employee skill development and career growth intent. Employees investing more time in training may seek better job opportunities.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500" dirty="0">
              <a:latin typeface="Century" panose="020406040505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b="1" dirty="0">
                <a:latin typeface="Century" panose="02040604050505020304" pitchFamily="18" charset="0"/>
              </a:rPr>
              <a:t>Experience &amp; Last New Job:</a:t>
            </a:r>
            <a:r>
              <a:rPr lang="en-US" sz="1500" dirty="0">
                <a:latin typeface="Century" panose="02040604050505020304" pitchFamily="18" charset="0"/>
              </a:rPr>
              <a:t> Indicates career stability. Employees with frequent job changes or mid-level experience often show higher attrition risk.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500" dirty="0">
              <a:latin typeface="Century" panose="020406040505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b="1" dirty="0">
                <a:latin typeface="Century" panose="02040604050505020304" pitchFamily="18" charset="0"/>
              </a:rPr>
              <a:t>Company Size &amp; Company Type:</a:t>
            </a:r>
            <a:r>
              <a:rPr lang="en-US" sz="1500" dirty="0">
                <a:latin typeface="Century" panose="02040604050505020304" pitchFamily="18" charset="0"/>
              </a:rPr>
              <a:t> Influences job security, growth opportunities, and work environment, directly affecting employee retention.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500" dirty="0">
              <a:latin typeface="Century" panose="020406040505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b="1" dirty="0">
                <a:latin typeface="Century" panose="02040604050505020304" pitchFamily="18" charset="0"/>
              </a:rPr>
              <a:t>Education Level &amp; Major Discipline:</a:t>
            </a:r>
            <a:r>
              <a:rPr lang="en-US" sz="1500" dirty="0">
                <a:latin typeface="Century" panose="02040604050505020304" pitchFamily="18" charset="0"/>
              </a:rPr>
              <a:t> Higher qualifications may increase external job opportunities and job mobility.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500" dirty="0">
              <a:latin typeface="Century" panose="020406040505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b="1" dirty="0">
                <a:latin typeface="Century" panose="02040604050505020304" pitchFamily="18" charset="0"/>
              </a:rPr>
              <a:t>City Development Index:</a:t>
            </a:r>
            <a:r>
              <a:rPr lang="en-US" sz="1500" dirty="0">
                <a:latin typeface="Century" panose="02040604050505020304" pitchFamily="18" charset="0"/>
              </a:rPr>
              <a:t> Represents economic development and availability of alternative employment opportunities.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500" dirty="0">
              <a:latin typeface="Century" panose="020406040505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b="1" dirty="0">
                <a:latin typeface="Century" panose="02040604050505020304" pitchFamily="18" charset="0"/>
              </a:rPr>
              <a:t>Relevant Experience:</a:t>
            </a:r>
            <a:r>
              <a:rPr lang="en-US" sz="1500" dirty="0">
                <a:latin typeface="Century" panose="02040604050505020304" pitchFamily="18" charset="0"/>
              </a:rPr>
              <a:t> Employees with less relevant experience may look for roles better aligned with their skills.</a:t>
            </a:r>
          </a:p>
          <a:p>
            <a:pPr algn="just"/>
            <a:endParaRPr lang="en-US" sz="1500" dirty="0">
              <a:latin typeface="Century" panose="02040604050505020304" pitchFamily="18" charset="0"/>
            </a:endParaRPr>
          </a:p>
          <a:p>
            <a:pPr algn="just"/>
            <a:r>
              <a:rPr lang="en-US" sz="1500" dirty="0">
                <a:latin typeface="Century" panose="02040604050505020304" pitchFamily="18" charset="0"/>
              </a:rPr>
              <a:t>These features collectively help identify employees at risk of leaving, enabling proactive retention strategies.</a:t>
            </a:r>
            <a:endParaRPr lang="en-IN" sz="1500" dirty="0">
              <a:latin typeface="Century" panose="020406040505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81E181-E614-9A9F-2F2F-E28F13DC6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029341" y="2293307"/>
            <a:ext cx="3805381" cy="269303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33464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BDB90223-5D15-41E3-9664-BD96C3BD25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6" r="-1" b="-1"/>
          <a:stretch/>
        </p:blipFill>
        <p:spPr>
          <a:xfrm>
            <a:off x="0" y="0"/>
            <a:ext cx="12192000" cy="68567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E6C047-5885-D0BC-273F-A5DD1EE58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07690" y="6227099"/>
            <a:ext cx="1785976" cy="4629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0ED0BD-EA20-E864-EF08-6541AFB59917}"/>
              </a:ext>
            </a:extLst>
          </p:cNvPr>
          <p:cNvSpPr txBox="1"/>
          <p:nvPr/>
        </p:nvSpPr>
        <p:spPr>
          <a:xfrm>
            <a:off x="855126" y="769942"/>
            <a:ext cx="6707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udy Old Style" panose="02020502050305020303" pitchFamily="18" charset="0"/>
              </a:rPr>
              <a:t>Exploratory Data Analysis</a:t>
            </a:r>
            <a:endParaRPr lang="en-IN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udy Old Style" panose="020205020503050203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18ADDB-7C10-C388-0014-21BBA1AA6693}"/>
              </a:ext>
            </a:extLst>
          </p:cNvPr>
          <p:cNvSpPr txBox="1"/>
          <p:nvPr/>
        </p:nvSpPr>
        <p:spPr>
          <a:xfrm>
            <a:off x="625078" y="1499124"/>
            <a:ext cx="716764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" panose="02040604050505020304" pitchFamily="18" charset="0"/>
              </a:rPr>
              <a:t>Exploratory Data Analysis was performed to understand the </a:t>
            </a:r>
            <a:r>
              <a:rPr lang="en-US" sz="1600" b="1" dirty="0">
                <a:latin typeface="Century" panose="02040604050505020304" pitchFamily="18" charset="0"/>
              </a:rPr>
              <a:t>structure, quality, and patterns</a:t>
            </a:r>
            <a:r>
              <a:rPr lang="en-US" sz="1600" dirty="0">
                <a:latin typeface="Century" panose="02040604050505020304" pitchFamily="18" charset="0"/>
              </a:rPr>
              <a:t> within the dataset.</a:t>
            </a:r>
          </a:p>
          <a:p>
            <a:endParaRPr lang="en-US" sz="1600" dirty="0">
              <a:latin typeface="Century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" panose="02040604050505020304" pitchFamily="18" charset="0"/>
              </a:rPr>
              <a:t>The distribution of the target variable revealed a </a:t>
            </a:r>
            <a:r>
              <a:rPr lang="en-US" sz="1600" b="1" dirty="0">
                <a:latin typeface="Century" panose="02040604050505020304" pitchFamily="18" charset="0"/>
              </a:rPr>
              <a:t>class imbalance</a:t>
            </a:r>
            <a:r>
              <a:rPr lang="en-US" sz="1600" dirty="0">
                <a:latin typeface="Century" panose="02040604050505020304" pitchFamily="18" charset="0"/>
              </a:rPr>
              <a:t>, indicating fewer employees seeking for job change.</a:t>
            </a:r>
          </a:p>
          <a:p>
            <a:endParaRPr lang="en-US" sz="1600" dirty="0">
              <a:latin typeface="Century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" panose="02040604050505020304" pitchFamily="18" charset="0"/>
              </a:rPr>
              <a:t>Categorical features such as </a:t>
            </a:r>
            <a:r>
              <a:rPr lang="en-US" sz="1600" b="1" dirty="0">
                <a:latin typeface="Century" panose="02040604050505020304" pitchFamily="18" charset="0"/>
              </a:rPr>
              <a:t>education level, company type, and gender</a:t>
            </a:r>
            <a:r>
              <a:rPr lang="en-US" sz="1600" dirty="0">
                <a:latin typeface="Century" panose="02040604050505020304" pitchFamily="18" charset="0"/>
              </a:rPr>
              <a:t> were analyzed against the target to identify behavioral trends.</a:t>
            </a:r>
          </a:p>
          <a:p>
            <a:endParaRPr lang="en-US" sz="1600" dirty="0">
              <a:latin typeface="Century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" panose="02040604050505020304" pitchFamily="18" charset="0"/>
              </a:rPr>
              <a:t>Numerical features including </a:t>
            </a:r>
            <a:r>
              <a:rPr lang="en-US" sz="1600" b="1" dirty="0">
                <a:latin typeface="Century" panose="02040604050505020304" pitchFamily="18" charset="0"/>
              </a:rPr>
              <a:t>training hours and city development index</a:t>
            </a:r>
            <a:r>
              <a:rPr lang="en-US" sz="1600" dirty="0">
                <a:latin typeface="Century" panose="02040604050505020304" pitchFamily="18" charset="0"/>
              </a:rPr>
              <a:t> were examined to observe their influence on job change decisions.</a:t>
            </a:r>
          </a:p>
          <a:p>
            <a:endParaRPr lang="en-US" sz="1600" dirty="0">
              <a:latin typeface="Century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" panose="02040604050505020304" pitchFamily="18" charset="0"/>
              </a:rPr>
              <a:t>Correlation analysis helped identify relationships between numerical features and guided feature selection.</a:t>
            </a:r>
          </a:p>
          <a:p>
            <a:endParaRPr lang="en-US" sz="1600" dirty="0">
              <a:latin typeface="Century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" panose="02040604050505020304" pitchFamily="18" charset="0"/>
              </a:rPr>
              <a:t>EDA insights supported effective </a:t>
            </a:r>
            <a:r>
              <a:rPr lang="en-US" sz="1600" b="1" dirty="0">
                <a:latin typeface="Century" panose="02040604050505020304" pitchFamily="18" charset="0"/>
              </a:rPr>
              <a:t>preprocessing, feature engineering, and model selection</a:t>
            </a:r>
            <a:r>
              <a:rPr lang="en-US" sz="1600" dirty="0">
                <a:latin typeface="Century" panose="02040604050505020304" pitchFamily="18" charset="0"/>
              </a:rPr>
              <a:t>.</a:t>
            </a:r>
          </a:p>
        </p:txBody>
      </p:sp>
      <p:pic>
        <p:nvPicPr>
          <p:cNvPr id="8" name="Picture 7" descr="A close-up of a calculator and papers&#10;&#10;Description automatically generated">
            <a:extLst>
              <a:ext uri="{FF2B5EF4-FFF2-40B4-BE49-F238E27FC236}">
                <a16:creationId xmlns:a16="http://schemas.microsoft.com/office/drawing/2014/main" id="{D8DD254A-092D-DCAC-8B3A-80C6F94016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023" y="1293162"/>
            <a:ext cx="3319899" cy="2660280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FB9B656F-886A-D34A-0DFD-9E4811DD87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4248108"/>
              </p:ext>
            </p:extLst>
          </p:nvPr>
        </p:nvGraphicFramePr>
        <p:xfrm>
          <a:off x="8247023" y="3761281"/>
          <a:ext cx="3088086" cy="23781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2344076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_THEME_MODEL" val="{&quot;showLogo&quot;:true,&quot;logoScale&quot;:1,&quot;logoPosition&quot;:&quot;left&quot;,&quot;logoOffset&quot;:0,&quot;showMessage&quot;:true,&quot;showPageNum&quot;:true,&quot;logo&quot;:null,&quot;logo_dark&quot;:null,&quot;showFooterByDefault&quot;:null,&quot;footerMessage&quot;:&quot;©2024 Proprietary and Confidential. All Rights Reserved.&quot;,&quot;palette_name&quot;:&quot;colorful&quot;,&quot;defaultSlideColor&quot;:&quot;theme&quot;,&quot;defaultBackgroundColor&quot;:&quot;background_light&quot;,&quot;styleFonts&quot;:1,&quot;styleFontWeight&quot;:&quot;heavy&quot;,&quot;styleElementStyle&quot;:&quot;outlined&quot;,&quot;styleEffect&quot;:&quot;none&quot;,&quot;styleDesign&quot;:1,&quot;styleDecoration&quot;:&quot;bar_left&quot;,&quot;styleHeaderAlignment&quot;:&quot;left&quot;,&quot;styleShape&quot;:&quot;rect&quot;,&quot;styleColor&quot;:&quot;slide&quot;,&quot;styleBackground&quot;:&quot;none&quot;,&quot;styleTitleFont&quot;:&quot;sourcesanspro&quot;,&quot;styleBodyFont&quot;:&quot;sourcesanspro&quot;,&quot;styleWeight&quot;:&quot;medium&quot;,&quot;styleTitleSlide&quot;:&quot;bar_left&quot;,&quot;fontScale&quot;:1,&quot;iconStyle&quot;:&quot;chunky&quot;,&quot;cjkFont&quot;:&quot;jp&quot;,&quot;isRTL&quot;:false,&quot;colors&quot;:{&quot;background_light&quot;:&quot;#ffffff&quot;,&quot;background_dark&quot;:&quot;#000000&quot;,&quot;primary_light&quot;:&quot;#ffffff&quot;,&quot;primary_dark&quot;:&quot;#000000&quot;,&quot;secondary_light&quot;:&quot;#e7e6e6&quot;,&quot;secondary_dark&quot;:&quot;#44546a&quot;,&quot;positive&quot;:&quot;#54C351&quot;,&quot;negative&quot;:&quot;#E04C2B&quot;,&quot;hyperlink&quot;:&quot;#11a9e2&quot;,&quot;theme&quot;:&quot;#4472c4&quot;,&quot;background_accent&quot;:&quot;#e7e6e6&quot;,&quot;chart1&quot;:&quot;#4472c4&quot;,&quot;accent1&quot;:&quot;#ed7d31&quot;,&quot;chart2&quot;:&quot;#ed7d31&quot;,&quot;accent2&quot;:&quot;#a5a5a5&quot;,&quot;chart3&quot;:&quot;#a5a5a5&quot;,&quot;accent3&quot;:&quot;#ffc000&quot;,&quot;chart4&quot;:&quot;#ffc000&quot;,&quot;accent4&quot;:&quot;#5b9bd5&quot;,&quot;chart5&quot;:&quot;#5b9bd5&quot;,&quot;accent5&quot;:&quot;#70ad47&quot;,&quot;chart6&quot;:&quot;#70ad47&quot;},&quot;fontHeaderFontId&quot;:&quot;sourcesanspro&quot;,&quot;fontHeaderWeight&quot;:600,&quot;fontHeaderBoldWeight&quot;:600,&quot;fontHeaderLetterSpacing&quot;:0,&quot;fontHeaderLineHeight&quot;:1.6,&quot;fontHeaderScaling&quot;:100,&quot;fontHeaderTextTransform&quot;:&quot;auto&quot;,&quot;fontTitleFontId&quot;:&quot;sourcesanspro&quot;,&quot;fontTitleWeight&quot;:600,&quot;fontTitleBoldWeight&quot;:600,&quot;fontTitleLetterSpacing&quot;:0,&quot;fontTitleLineHeight&quot;:1.6,&quot;fontTitleScaling&quot;:100,&quot;fontTitleTextTransform&quot;:&quot;auto&quot;,&quot;fontBodyFontId&quot;:&quot;sourcesanspro&quot;,&quot;fontBodyWeight&quot;:400,&quot;fontBodyBoldWeight&quot;:600,&quot;fontBodyLetterSpacing&quot;:0,&quot;fontBodyLineHeight&quot;:1.9,&quot;fontBodyScaling&quot;:100,&quot;fontBodyTextTransform&quot;:&quot;auto&quot;}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2.1" id="{19F6FF4A-BFB8-D448-81DB-A8F1C71F8E46}" vid="{CDCDF023-17A4-CF46-89DD-D6386F64A917}"/>
    </a:ext>
  </a:extLst>
</a:theme>
</file>

<file path=ppt/theme/theme2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5">
    <wetp:webextensionref xmlns:r="http://schemas.openxmlformats.org/officeDocument/2006/relationships" r:id="rId1"/>
  </wetp:taskpane>
  <wetp:taskpane dockstate="right" visibility="0" width="438" row="6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F98E7D50-581B-4293-BF8B-96CE4C9BE07B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BCE39EDF-E3F7-4696-8F8D-249A55DDEAD5}">
  <we:reference id="wa200003964" version="1.0.0.0" store="en-US" storeType="OMEX"/>
  <we:alternateReferences>
    <we:reference id="wa200003964" version="1.0.0.0" store="wa200003964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Bank loan analysis (ppt)</Template>
  <TotalTime>3260</TotalTime>
  <Words>2991</Words>
  <Application>Microsoft Office PowerPoint</Application>
  <PresentationFormat>Widescreen</PresentationFormat>
  <Paragraphs>395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44" baseType="lpstr">
      <vt:lpstr>Arial</vt:lpstr>
      <vt:lpstr>Calibri</vt:lpstr>
      <vt:lpstr>Calibri Light</vt:lpstr>
      <vt:lpstr>Centaur</vt:lpstr>
      <vt:lpstr>Century</vt:lpstr>
      <vt:lpstr>Century </vt:lpstr>
      <vt:lpstr>Century Gothic</vt:lpstr>
      <vt:lpstr>Cocomat Pro Heavy</vt:lpstr>
      <vt:lpstr>Copperplate Gothic Bold</vt:lpstr>
      <vt:lpstr>Eras Medium ITC</vt:lpstr>
      <vt:lpstr>Futura BdCn BT</vt:lpstr>
      <vt:lpstr>Goudy Old Style</vt:lpstr>
      <vt:lpstr>High Tower Text</vt:lpstr>
      <vt:lpstr>Imprint MT Shadow</vt:lpstr>
      <vt:lpstr>Roboto</vt:lpstr>
      <vt:lpstr>Rockwell</vt:lpstr>
      <vt:lpstr>Tw Cen MT</vt:lpstr>
      <vt:lpstr>Wingdings</vt:lpstr>
      <vt:lpstr>1_Office Theme</vt:lpstr>
      <vt:lpstr>Metropolitan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Dataset Business Logic</vt:lpstr>
      <vt:lpstr>PowerPoint Presentation</vt:lpstr>
      <vt:lpstr>Statistical Analysis Section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Advantage of Models Use</vt:lpstr>
      <vt:lpstr>PowerPoint Presentation</vt:lpstr>
      <vt:lpstr>Confusion Matrix</vt:lpstr>
      <vt:lpstr>ROC Curve Comparison</vt:lpstr>
      <vt:lpstr>Precision – Recall Curve Comparison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Aftab Khan</dc:creator>
  <cp:lastModifiedBy>afifa tarafder</cp:lastModifiedBy>
  <cp:revision>58</cp:revision>
  <dcterms:created xsi:type="dcterms:W3CDTF">2023-11-30T07:40:03Z</dcterms:created>
  <dcterms:modified xsi:type="dcterms:W3CDTF">2025-12-22T16:37:06Z</dcterms:modified>
</cp:coreProperties>
</file>